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310" r:id="rId2"/>
    <p:sldId id="257" r:id="rId3"/>
    <p:sldId id="351" r:id="rId4"/>
    <p:sldId id="259" r:id="rId5"/>
    <p:sldId id="260" r:id="rId6"/>
    <p:sldId id="261" r:id="rId7"/>
    <p:sldId id="263" r:id="rId8"/>
    <p:sldId id="264" r:id="rId9"/>
    <p:sldId id="265" r:id="rId10"/>
    <p:sldId id="350" r:id="rId11"/>
    <p:sldId id="267" r:id="rId12"/>
    <p:sldId id="268" r:id="rId13"/>
    <p:sldId id="269" r:id="rId14"/>
    <p:sldId id="270" r:id="rId15"/>
    <p:sldId id="271" r:id="rId16"/>
    <p:sldId id="311" r:id="rId17"/>
    <p:sldId id="272" r:id="rId18"/>
    <p:sldId id="273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279" r:id="rId29"/>
    <p:sldId id="321" r:id="rId30"/>
    <p:sldId id="322" r:id="rId31"/>
    <p:sldId id="323" r:id="rId32"/>
    <p:sldId id="280" r:id="rId33"/>
    <p:sldId id="281" r:id="rId34"/>
    <p:sldId id="325" r:id="rId35"/>
    <p:sldId id="287" r:id="rId36"/>
    <p:sldId id="288" r:id="rId37"/>
    <p:sldId id="289" r:id="rId38"/>
    <p:sldId id="326" r:id="rId39"/>
    <p:sldId id="290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5" r:id="rId70"/>
    <p:sldId id="306" r:id="rId71"/>
    <p:sldId id="307" r:id="rId72"/>
  </p:sldIdLst>
  <p:sldSz cx="24384000" cy="13716000"/>
  <p:notesSz cx="7315200" cy="96012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8A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EC0AF-BBEF-4609-AC0B-8B02546B8769}" v="25" dt="2020-10-12T15:20:59.49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43" d="100"/>
          <a:sy n="43" d="100"/>
        </p:scale>
        <p:origin x="11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, Tianhai (zuti)" userId="ed53172e-a19f-46b4-9500-c0388dd9604a" providerId="ADAL" clId="{534EC0AF-BBEF-4609-AC0B-8B02546B8769}"/>
    <pc:docChg chg="custSel addSld delSld modSld">
      <pc:chgData name="Zu, Tianhai (zuti)" userId="ed53172e-a19f-46b4-9500-c0388dd9604a" providerId="ADAL" clId="{534EC0AF-BBEF-4609-AC0B-8B02546B8769}" dt="2020-10-12T15:28:57.763" v="395" actId="1076"/>
      <pc:docMkLst>
        <pc:docMk/>
      </pc:docMkLst>
      <pc:sldChg chg="del">
        <pc:chgData name="Zu, Tianhai (zuti)" userId="ed53172e-a19f-46b4-9500-c0388dd9604a" providerId="ADAL" clId="{534EC0AF-BBEF-4609-AC0B-8B02546B8769}" dt="2020-10-11T14:53:24.651" v="194" actId="47"/>
        <pc:sldMkLst>
          <pc:docMk/>
          <pc:sldMk cId="0" sldId="256"/>
        </pc:sldMkLst>
      </pc:sldChg>
      <pc:sldChg chg="del">
        <pc:chgData name="Zu, Tianhai (zuti)" userId="ed53172e-a19f-46b4-9500-c0388dd9604a" providerId="ADAL" clId="{534EC0AF-BBEF-4609-AC0B-8B02546B8769}" dt="2020-10-11T14:52:58.835" v="193" actId="47"/>
        <pc:sldMkLst>
          <pc:docMk/>
          <pc:sldMk cId="0" sldId="262"/>
        </pc:sldMkLst>
      </pc:sldChg>
      <pc:sldChg chg="modSp mod">
        <pc:chgData name="Zu, Tianhai (zuti)" userId="ed53172e-a19f-46b4-9500-c0388dd9604a" providerId="ADAL" clId="{534EC0AF-BBEF-4609-AC0B-8B02546B8769}" dt="2020-10-11T14:52:40.966" v="192" actId="1076"/>
        <pc:sldMkLst>
          <pc:docMk/>
          <pc:sldMk cId="0" sldId="263"/>
        </pc:sldMkLst>
        <pc:spChg chg="mod">
          <ac:chgData name="Zu, Tianhai (zuti)" userId="ed53172e-a19f-46b4-9500-c0388dd9604a" providerId="ADAL" clId="{534EC0AF-BBEF-4609-AC0B-8B02546B8769}" dt="2020-10-11T14:52:40.966" v="192" actId="1076"/>
          <ac:spMkLst>
            <pc:docMk/>
            <pc:sldMk cId="0" sldId="263"/>
            <ac:spMk id="149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5:52:57.869" v="203" actId="20577"/>
        <pc:sldMkLst>
          <pc:docMk/>
          <pc:sldMk cId="0" sldId="264"/>
        </pc:sldMkLst>
        <pc:spChg chg="mod">
          <ac:chgData name="Zu, Tianhai (zuti)" userId="ed53172e-a19f-46b4-9500-c0388dd9604a" providerId="ADAL" clId="{534EC0AF-BBEF-4609-AC0B-8B02546B8769}" dt="2020-10-11T14:51:31.403" v="184" actId="1076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38.267" v="185" actId="1076"/>
          <ac:spMkLst>
            <pc:docMk/>
            <pc:sldMk cId="0" sldId="264"/>
            <ac:spMk id="158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43.089" v="186" actId="1076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43.089" v="186" actId="1076"/>
          <ac:spMkLst>
            <pc:docMk/>
            <pc:sldMk cId="0" sldId="264"/>
            <ac:spMk id="162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5:52:57.869" v="203" actId="20577"/>
          <ac:spMkLst>
            <pc:docMk/>
            <pc:sldMk cId="0" sldId="264"/>
            <ac:spMk id="163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43.089" v="186" actId="1076"/>
          <ac:spMkLst>
            <pc:docMk/>
            <pc:sldMk cId="0" sldId="264"/>
            <ac:spMk id="164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49.059" v="187" actId="1076"/>
          <ac:spMkLst>
            <pc:docMk/>
            <pc:sldMk cId="0" sldId="264"/>
            <ac:spMk id="165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49.059" v="187" actId="1076"/>
          <ac:spMkLst>
            <pc:docMk/>
            <pc:sldMk cId="0" sldId="264"/>
            <ac:spMk id="166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1:49.059" v="187" actId="1076"/>
          <ac:spMkLst>
            <pc:docMk/>
            <pc:sldMk cId="0" sldId="264"/>
            <ac:spMk id="167" creationId="{00000000-0000-0000-0000-000000000000}"/>
          </ac:spMkLst>
        </pc:spChg>
        <pc:spChg chg="mod">
          <ac:chgData name="Zu, Tianhai (zuti)" userId="ed53172e-a19f-46b4-9500-c0388dd9604a" providerId="ADAL" clId="{534EC0AF-BBEF-4609-AC0B-8B02546B8769}" dt="2020-10-11T14:50:15.847" v="174" actId="20577"/>
          <ac:spMkLst>
            <pc:docMk/>
            <pc:sldMk cId="0" sldId="264"/>
            <ac:spMk id="168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8:40.587" v="131" actId="20577"/>
        <pc:sldMkLst>
          <pc:docMk/>
          <pc:sldMk cId="0" sldId="265"/>
        </pc:sldMkLst>
        <pc:graphicFrameChg chg="mod modGraphic">
          <ac:chgData name="Zu, Tianhai (zuti)" userId="ed53172e-a19f-46b4-9500-c0388dd9604a" providerId="ADAL" clId="{534EC0AF-BBEF-4609-AC0B-8B02546B8769}" dt="2020-10-11T14:48:40.587" v="131" actId="20577"/>
          <ac:graphicFrameMkLst>
            <pc:docMk/>
            <pc:sldMk cId="0" sldId="265"/>
            <ac:graphicFrameMk id="171" creationId="{00000000-0000-0000-0000-000000000000}"/>
          </ac:graphicFrameMkLst>
        </pc:graphicFrameChg>
      </pc:sldChg>
      <pc:sldChg chg="modSp del mod">
        <pc:chgData name="Zu, Tianhai (zuti)" userId="ed53172e-a19f-46b4-9500-c0388dd9604a" providerId="ADAL" clId="{534EC0AF-BBEF-4609-AC0B-8B02546B8769}" dt="2020-10-11T14:54:04.920" v="197" actId="47"/>
        <pc:sldMkLst>
          <pc:docMk/>
          <pc:sldMk cId="0" sldId="266"/>
        </pc:sldMkLst>
        <pc:spChg chg="mod">
          <ac:chgData name="Zu, Tianhai (zuti)" userId="ed53172e-a19f-46b4-9500-c0388dd9604a" providerId="ADAL" clId="{534EC0AF-BBEF-4609-AC0B-8B02546B8769}" dt="2020-10-11T14:42:41.072" v="12" actId="27636"/>
          <ac:spMkLst>
            <pc:docMk/>
            <pc:sldMk cId="0" sldId="266"/>
            <ac:spMk id="174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2:41.092" v="13" actId="27636"/>
        <pc:sldMkLst>
          <pc:docMk/>
          <pc:sldMk cId="0" sldId="272"/>
        </pc:sldMkLst>
        <pc:spChg chg="mod">
          <ac:chgData name="Zu, Tianhai (zuti)" userId="ed53172e-a19f-46b4-9500-c0388dd9604a" providerId="ADAL" clId="{534EC0AF-BBEF-4609-AC0B-8B02546B8769}" dt="2020-10-11T14:42:41.092" v="13" actId="27636"/>
          <ac:spMkLst>
            <pc:docMk/>
            <pc:sldMk cId="0" sldId="272"/>
            <ac:spMk id="196" creationId="{00000000-0000-0000-0000-000000000000}"/>
          </ac:spMkLst>
        </pc:spChg>
      </pc:sldChg>
      <pc:sldChg chg="del">
        <pc:chgData name="Zu, Tianhai (zuti)" userId="ed53172e-a19f-46b4-9500-c0388dd9604a" providerId="ADAL" clId="{534EC0AF-BBEF-4609-AC0B-8B02546B8769}" dt="2020-10-11T14:53:46.195" v="196" actId="47"/>
        <pc:sldMkLst>
          <pc:docMk/>
          <pc:sldMk cId="3907075371" sldId="308"/>
        </pc:sldMkLst>
      </pc:sldChg>
      <pc:sldChg chg="delSp modSp del mod">
        <pc:chgData name="Zu, Tianhai (zuti)" userId="ed53172e-a19f-46b4-9500-c0388dd9604a" providerId="ADAL" clId="{534EC0AF-BBEF-4609-AC0B-8B02546B8769}" dt="2020-10-11T14:48:16.936" v="116" actId="47"/>
        <pc:sldMkLst>
          <pc:docMk/>
          <pc:sldMk cId="1007922255" sldId="309"/>
        </pc:sldMkLst>
        <pc:spChg chg="mod">
          <ac:chgData name="Zu, Tianhai (zuti)" userId="ed53172e-a19f-46b4-9500-c0388dd9604a" providerId="ADAL" clId="{534EC0AF-BBEF-4609-AC0B-8B02546B8769}" dt="2020-10-11T14:48:03.811" v="112" actId="1076"/>
          <ac:spMkLst>
            <pc:docMk/>
            <pc:sldMk cId="1007922255" sldId="309"/>
            <ac:spMk id="2" creationId="{00000000-0000-0000-0000-000000000000}"/>
          </ac:spMkLst>
        </pc:spChg>
        <pc:picChg chg="del mod">
          <ac:chgData name="Zu, Tianhai (zuti)" userId="ed53172e-a19f-46b4-9500-c0388dd9604a" providerId="ADAL" clId="{534EC0AF-BBEF-4609-AC0B-8B02546B8769}" dt="2020-10-11T14:47:50.525" v="103" actId="21"/>
          <ac:picMkLst>
            <pc:docMk/>
            <pc:sldMk cId="1007922255" sldId="309"/>
            <ac:picMk id="1026" creationId="{00000000-0000-0000-0000-000000000000}"/>
          </ac:picMkLst>
        </pc:picChg>
      </pc:sldChg>
      <pc:sldChg chg="modSp mod">
        <pc:chgData name="Zu, Tianhai (zuti)" userId="ed53172e-a19f-46b4-9500-c0388dd9604a" providerId="ADAL" clId="{534EC0AF-BBEF-4609-AC0B-8B02546B8769}" dt="2020-10-11T14:54:40.849" v="198" actId="404"/>
        <pc:sldMkLst>
          <pc:docMk/>
          <pc:sldMk cId="4200722337" sldId="312"/>
        </pc:sldMkLst>
        <pc:spChg chg="mod">
          <ac:chgData name="Zu, Tianhai (zuti)" userId="ed53172e-a19f-46b4-9500-c0388dd9604a" providerId="ADAL" clId="{534EC0AF-BBEF-4609-AC0B-8B02546B8769}" dt="2020-10-11T14:54:40.849" v="198" actId="404"/>
          <ac:spMkLst>
            <pc:docMk/>
            <pc:sldMk cId="4200722337" sldId="312"/>
            <ac:spMk id="202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2T15:18:53.164" v="210" actId="27636"/>
        <pc:sldMkLst>
          <pc:docMk/>
          <pc:sldMk cId="2443854985" sldId="315"/>
        </pc:sldMkLst>
        <pc:spChg chg="mod">
          <ac:chgData name="Zu, Tianhai (zuti)" userId="ed53172e-a19f-46b4-9500-c0388dd9604a" providerId="ADAL" clId="{534EC0AF-BBEF-4609-AC0B-8B02546B8769}" dt="2020-10-12T15:18:53.164" v="210" actId="27636"/>
          <ac:spMkLst>
            <pc:docMk/>
            <pc:sldMk cId="2443854985" sldId="315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2:41.113" v="15" actId="27636"/>
        <pc:sldMkLst>
          <pc:docMk/>
          <pc:sldMk cId="1648530875" sldId="319"/>
        </pc:sldMkLst>
        <pc:spChg chg="mod">
          <ac:chgData name="Zu, Tianhai (zuti)" userId="ed53172e-a19f-46b4-9500-c0388dd9604a" providerId="ADAL" clId="{534EC0AF-BBEF-4609-AC0B-8B02546B8769}" dt="2020-10-11T14:42:41.113" v="15" actId="27636"/>
          <ac:spMkLst>
            <pc:docMk/>
            <pc:sldMk cId="1648530875" sldId="319"/>
            <ac:spMk id="5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2:41.129" v="16" actId="27636"/>
        <pc:sldMkLst>
          <pc:docMk/>
          <pc:sldMk cId="419359216" sldId="325"/>
        </pc:sldMkLst>
        <pc:spChg chg="mod">
          <ac:chgData name="Zu, Tianhai (zuti)" userId="ed53172e-a19f-46b4-9500-c0388dd9604a" providerId="ADAL" clId="{534EC0AF-BBEF-4609-AC0B-8B02546B8769}" dt="2020-10-11T14:42:41.129" v="16" actId="27636"/>
          <ac:spMkLst>
            <pc:docMk/>
            <pc:sldMk cId="419359216" sldId="325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2:41.144" v="17" actId="27636"/>
        <pc:sldMkLst>
          <pc:docMk/>
          <pc:sldMk cId="2185472882" sldId="326"/>
        </pc:sldMkLst>
        <pc:spChg chg="mod">
          <ac:chgData name="Zu, Tianhai (zuti)" userId="ed53172e-a19f-46b4-9500-c0388dd9604a" providerId="ADAL" clId="{534EC0AF-BBEF-4609-AC0B-8B02546B8769}" dt="2020-10-11T14:42:41.144" v="17" actId="27636"/>
          <ac:spMkLst>
            <pc:docMk/>
            <pc:sldMk cId="2185472882" sldId="326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2T15:18:53.198" v="211" actId="27636"/>
        <pc:sldMkLst>
          <pc:docMk/>
          <pc:sldMk cId="3082014061" sldId="329"/>
        </pc:sldMkLst>
        <pc:spChg chg="mod">
          <ac:chgData name="Zu, Tianhai (zuti)" userId="ed53172e-a19f-46b4-9500-c0388dd9604a" providerId="ADAL" clId="{534EC0AF-BBEF-4609-AC0B-8B02546B8769}" dt="2020-10-12T15:18:53.198" v="211" actId="27636"/>
          <ac:spMkLst>
            <pc:docMk/>
            <pc:sldMk cId="3082014061" sldId="329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2:41.159" v="18" actId="27636"/>
        <pc:sldMkLst>
          <pc:docMk/>
          <pc:sldMk cId="932809864" sldId="333"/>
        </pc:sldMkLst>
        <pc:spChg chg="mod">
          <ac:chgData name="Zu, Tianhai (zuti)" userId="ed53172e-a19f-46b4-9500-c0388dd9604a" providerId="ADAL" clId="{534EC0AF-BBEF-4609-AC0B-8B02546B8769}" dt="2020-10-11T14:42:41.159" v="18" actId="27636"/>
          <ac:spMkLst>
            <pc:docMk/>
            <pc:sldMk cId="932809864" sldId="333"/>
            <ac:spMk id="196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2T15:18:53.219" v="212" actId="27636"/>
        <pc:sldMkLst>
          <pc:docMk/>
          <pc:sldMk cId="2465830180" sldId="340"/>
        </pc:sldMkLst>
        <pc:spChg chg="mod">
          <ac:chgData name="Zu, Tianhai (zuti)" userId="ed53172e-a19f-46b4-9500-c0388dd9604a" providerId="ADAL" clId="{534EC0AF-BBEF-4609-AC0B-8B02546B8769}" dt="2020-10-12T15:18:53.219" v="212" actId="27636"/>
          <ac:spMkLst>
            <pc:docMk/>
            <pc:sldMk cId="2465830180" sldId="340"/>
            <ac:spMk id="196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2T15:18:53.231" v="213" actId="27636"/>
        <pc:sldMkLst>
          <pc:docMk/>
          <pc:sldMk cId="1932265568" sldId="343"/>
        </pc:sldMkLst>
        <pc:spChg chg="mod">
          <ac:chgData name="Zu, Tianhai (zuti)" userId="ed53172e-a19f-46b4-9500-c0388dd9604a" providerId="ADAL" clId="{534EC0AF-BBEF-4609-AC0B-8B02546B8769}" dt="2020-10-12T15:18:53.231" v="213" actId="27636"/>
          <ac:spMkLst>
            <pc:docMk/>
            <pc:sldMk cId="1932265568" sldId="343"/>
            <ac:spMk id="8" creationId="{00000000-0000-0000-0000-000000000000}"/>
          </ac:spMkLst>
        </pc:spChg>
      </pc:sldChg>
      <pc:sldChg chg="modSp mod">
        <pc:chgData name="Zu, Tianhai (zuti)" userId="ed53172e-a19f-46b4-9500-c0388dd9604a" providerId="ADAL" clId="{534EC0AF-BBEF-4609-AC0B-8B02546B8769}" dt="2020-10-11T14:42:41.198" v="21" actId="27636"/>
        <pc:sldMkLst>
          <pc:docMk/>
          <pc:sldMk cId="25176595" sldId="346"/>
        </pc:sldMkLst>
        <pc:spChg chg="mod">
          <ac:chgData name="Zu, Tianhai (zuti)" userId="ed53172e-a19f-46b4-9500-c0388dd9604a" providerId="ADAL" clId="{534EC0AF-BBEF-4609-AC0B-8B02546B8769}" dt="2020-10-11T14:42:41.198" v="21" actId="27636"/>
          <ac:spMkLst>
            <pc:docMk/>
            <pc:sldMk cId="25176595" sldId="346"/>
            <ac:spMk id="3" creationId="{00000000-0000-0000-0000-000000000000}"/>
          </ac:spMkLst>
        </pc:spChg>
      </pc:sldChg>
      <pc:sldChg chg="del">
        <pc:chgData name="Zu, Tianhai (zuti)" userId="ed53172e-a19f-46b4-9500-c0388dd9604a" providerId="ADAL" clId="{534EC0AF-BBEF-4609-AC0B-8B02546B8769}" dt="2020-10-11T14:53:37.970" v="195" actId="47"/>
        <pc:sldMkLst>
          <pc:docMk/>
          <pc:sldMk cId="1161604308" sldId="347"/>
        </pc:sldMkLst>
      </pc:sldChg>
      <pc:sldChg chg="addSp delSp new del mod">
        <pc:chgData name="Zu, Tianhai (zuti)" userId="ed53172e-a19f-46b4-9500-c0388dd9604a" providerId="ADAL" clId="{534EC0AF-BBEF-4609-AC0B-8B02546B8769}" dt="2020-10-11T14:48:56.833" v="138" actId="47"/>
        <pc:sldMkLst>
          <pc:docMk/>
          <pc:sldMk cId="2440178215" sldId="348"/>
        </pc:sldMkLst>
        <pc:picChg chg="add del">
          <ac:chgData name="Zu, Tianhai (zuti)" userId="ed53172e-a19f-46b4-9500-c0388dd9604a" providerId="ADAL" clId="{534EC0AF-BBEF-4609-AC0B-8B02546B8769}" dt="2020-10-11T14:48:53.670" v="135" actId="21"/>
          <ac:picMkLst>
            <pc:docMk/>
            <pc:sldMk cId="2440178215" sldId="348"/>
            <ac:picMk id="6" creationId="{4A36A0F6-D7AB-42A9-8525-6E902A5E39E9}"/>
          </ac:picMkLst>
        </pc:picChg>
      </pc:sldChg>
      <pc:sldChg chg="addSp modSp add del mod">
        <pc:chgData name="Zu, Tianhai (zuti)" userId="ed53172e-a19f-46b4-9500-c0388dd9604a" providerId="ADAL" clId="{534EC0AF-BBEF-4609-AC0B-8B02546B8769}" dt="2020-10-11T14:48:52.162" v="134" actId="47"/>
        <pc:sldMkLst>
          <pc:docMk/>
          <pc:sldMk cId="2454816028" sldId="349"/>
        </pc:sldMkLst>
        <pc:spChg chg="add mod">
          <ac:chgData name="Zu, Tianhai (zuti)" userId="ed53172e-a19f-46b4-9500-c0388dd9604a" providerId="ADAL" clId="{534EC0AF-BBEF-4609-AC0B-8B02546B8769}" dt="2020-10-11T14:48:15.078" v="115" actId="1076"/>
          <ac:spMkLst>
            <pc:docMk/>
            <pc:sldMk cId="2454816028" sldId="349"/>
            <ac:spMk id="2" creationId="{B6A350B2-A6C8-423E-879D-A0D7A4409FCE}"/>
          </ac:spMkLst>
        </pc:spChg>
      </pc:sldChg>
      <pc:sldChg chg="addSp modSp add mod">
        <pc:chgData name="Zu, Tianhai (zuti)" userId="ed53172e-a19f-46b4-9500-c0388dd9604a" providerId="ADAL" clId="{534EC0AF-BBEF-4609-AC0B-8B02546B8769}" dt="2020-10-11T14:48:55.541" v="137" actId="1076"/>
        <pc:sldMkLst>
          <pc:docMk/>
          <pc:sldMk cId="351541408" sldId="350"/>
        </pc:sldMkLst>
        <pc:spChg chg="add">
          <ac:chgData name="Zu, Tianhai (zuti)" userId="ed53172e-a19f-46b4-9500-c0388dd9604a" providerId="ADAL" clId="{534EC0AF-BBEF-4609-AC0B-8B02546B8769}" dt="2020-10-11T14:48:49.803" v="133" actId="22"/>
          <ac:spMkLst>
            <pc:docMk/>
            <pc:sldMk cId="351541408" sldId="350"/>
            <ac:spMk id="2" creationId="{1B62F17E-15F6-4D6A-8FEB-D2FF44B60779}"/>
          </ac:spMkLst>
        </pc:spChg>
        <pc:picChg chg="add mod">
          <ac:chgData name="Zu, Tianhai (zuti)" userId="ed53172e-a19f-46b4-9500-c0388dd9604a" providerId="ADAL" clId="{534EC0AF-BBEF-4609-AC0B-8B02546B8769}" dt="2020-10-11T14:48:55.541" v="137" actId="1076"/>
          <ac:picMkLst>
            <pc:docMk/>
            <pc:sldMk cId="351541408" sldId="350"/>
            <ac:picMk id="3" creationId="{B8F44F89-E3C4-4FD3-89C3-1E78D358072D}"/>
          </ac:picMkLst>
        </pc:picChg>
      </pc:sldChg>
      <pc:sldChg chg="addSp delSp modSp new mod modClrScheme chgLayout">
        <pc:chgData name="Zu, Tianhai (zuti)" userId="ed53172e-a19f-46b4-9500-c0388dd9604a" providerId="ADAL" clId="{534EC0AF-BBEF-4609-AC0B-8B02546B8769}" dt="2020-10-12T15:28:57.763" v="395" actId="1076"/>
        <pc:sldMkLst>
          <pc:docMk/>
          <pc:sldMk cId="220939339" sldId="351"/>
        </pc:sldMkLst>
        <pc:spChg chg="del">
          <ac:chgData name="Zu, Tianhai (zuti)" userId="ed53172e-a19f-46b4-9500-c0388dd9604a" providerId="ADAL" clId="{534EC0AF-BBEF-4609-AC0B-8B02546B8769}" dt="2020-10-12T15:18:21.822" v="205" actId="700"/>
          <ac:spMkLst>
            <pc:docMk/>
            <pc:sldMk cId="220939339" sldId="351"/>
            <ac:spMk id="2" creationId="{6EA1DE70-C4A2-4AE6-BD96-F5D0F73FC6F6}"/>
          </ac:spMkLst>
        </pc:spChg>
        <pc:spChg chg="add del mod">
          <ac:chgData name="Zu, Tianhai (zuti)" userId="ed53172e-a19f-46b4-9500-c0388dd9604a" providerId="ADAL" clId="{534EC0AF-BBEF-4609-AC0B-8B02546B8769}" dt="2020-10-12T15:18:41.918" v="208" actId="478"/>
          <ac:spMkLst>
            <pc:docMk/>
            <pc:sldMk cId="220939339" sldId="351"/>
            <ac:spMk id="3" creationId="{88560092-14D6-4AC8-9E1F-171DFD564D7F}"/>
          </ac:spMkLst>
        </pc:spChg>
        <pc:spChg chg="add del mod">
          <ac:chgData name="Zu, Tianhai (zuti)" userId="ed53172e-a19f-46b4-9500-c0388dd9604a" providerId="ADAL" clId="{534EC0AF-BBEF-4609-AC0B-8B02546B8769}" dt="2020-10-12T15:18:40.867" v="207" actId="478"/>
          <ac:spMkLst>
            <pc:docMk/>
            <pc:sldMk cId="220939339" sldId="351"/>
            <ac:spMk id="4" creationId="{CB626C60-4F12-45FC-BDF4-D1D8021ABEE5}"/>
          </ac:spMkLst>
        </pc:spChg>
        <pc:spChg chg="add del mod">
          <ac:chgData name="Zu, Tianhai (zuti)" userId="ed53172e-a19f-46b4-9500-c0388dd9604a" providerId="ADAL" clId="{534EC0AF-BBEF-4609-AC0B-8B02546B8769}" dt="2020-10-12T15:18:39.547" v="206" actId="478"/>
          <ac:spMkLst>
            <pc:docMk/>
            <pc:sldMk cId="220939339" sldId="351"/>
            <ac:spMk id="5" creationId="{0F5BE0C9-3D25-48A7-8E1F-3553AD38D03A}"/>
          </ac:spMkLst>
        </pc:spChg>
        <pc:spChg chg="add mod">
          <ac:chgData name="Zu, Tianhai (zuti)" userId="ed53172e-a19f-46b4-9500-c0388dd9604a" providerId="ADAL" clId="{534EC0AF-BBEF-4609-AC0B-8B02546B8769}" dt="2020-10-12T15:20:02.753" v="284" actId="1076"/>
          <ac:spMkLst>
            <pc:docMk/>
            <pc:sldMk cId="220939339" sldId="351"/>
            <ac:spMk id="6" creationId="{9D6F8B39-94CC-495E-8563-6FA604E597B1}"/>
          </ac:spMkLst>
        </pc:spChg>
        <pc:spChg chg="add mod">
          <ac:chgData name="Zu, Tianhai (zuti)" userId="ed53172e-a19f-46b4-9500-c0388dd9604a" providerId="ADAL" clId="{534EC0AF-BBEF-4609-AC0B-8B02546B8769}" dt="2020-10-12T15:23:14.630" v="374" actId="113"/>
          <ac:spMkLst>
            <pc:docMk/>
            <pc:sldMk cId="220939339" sldId="351"/>
            <ac:spMk id="11" creationId="{6DEECAFD-A878-4B23-890C-2BBF9304100A}"/>
          </ac:spMkLst>
        </pc:spChg>
        <pc:picChg chg="add mod">
          <ac:chgData name="Zu, Tianhai (zuti)" userId="ed53172e-a19f-46b4-9500-c0388dd9604a" providerId="ADAL" clId="{534EC0AF-BBEF-4609-AC0B-8B02546B8769}" dt="2020-10-12T15:20:31.191" v="291" actId="1076"/>
          <ac:picMkLst>
            <pc:docMk/>
            <pc:sldMk cId="220939339" sldId="351"/>
            <ac:picMk id="8" creationId="{EFFFDE93-05D0-4DF6-9AE0-AA8938C79B57}"/>
          </ac:picMkLst>
        </pc:picChg>
        <pc:picChg chg="add mod">
          <ac:chgData name="Zu, Tianhai (zuti)" userId="ed53172e-a19f-46b4-9500-c0388dd9604a" providerId="ADAL" clId="{534EC0AF-BBEF-4609-AC0B-8B02546B8769}" dt="2020-10-12T15:26:10.558" v="384" actId="1076"/>
          <ac:picMkLst>
            <pc:docMk/>
            <pc:sldMk cId="220939339" sldId="351"/>
            <ac:picMk id="10" creationId="{EB8791BF-4519-4B56-B346-7F46DB9B44DB}"/>
          </ac:picMkLst>
        </pc:picChg>
        <pc:picChg chg="add mod">
          <ac:chgData name="Zu, Tianhai (zuti)" userId="ed53172e-a19f-46b4-9500-c0388dd9604a" providerId="ADAL" clId="{534EC0AF-BBEF-4609-AC0B-8B02546B8769}" dt="2020-10-12T15:23:37.390" v="376" actId="1076"/>
          <ac:picMkLst>
            <pc:docMk/>
            <pc:sldMk cId="220939339" sldId="351"/>
            <ac:picMk id="13" creationId="{77BF43F9-F231-43FC-8404-D28D238E2BDE}"/>
          </ac:picMkLst>
        </pc:picChg>
        <pc:picChg chg="add mod">
          <ac:chgData name="Zu, Tianhai (zuti)" userId="ed53172e-a19f-46b4-9500-c0388dd9604a" providerId="ADAL" clId="{534EC0AF-BBEF-4609-AC0B-8B02546B8769}" dt="2020-10-12T15:27:50.683" v="388" actId="1076"/>
          <ac:picMkLst>
            <pc:docMk/>
            <pc:sldMk cId="220939339" sldId="351"/>
            <ac:picMk id="15" creationId="{9047F3B2-D1BA-4D74-9855-75829C78BC3C}"/>
          </ac:picMkLst>
        </pc:picChg>
        <pc:picChg chg="add mod">
          <ac:chgData name="Zu, Tianhai (zuti)" userId="ed53172e-a19f-46b4-9500-c0388dd9604a" providerId="ADAL" clId="{534EC0AF-BBEF-4609-AC0B-8B02546B8769}" dt="2020-10-12T15:27:54.994" v="391" actId="1076"/>
          <ac:picMkLst>
            <pc:docMk/>
            <pc:sldMk cId="220939339" sldId="351"/>
            <ac:picMk id="17" creationId="{22FFB7E4-1ECC-4588-8CC9-B74617EF54B9}"/>
          </ac:picMkLst>
        </pc:picChg>
        <pc:picChg chg="add mod">
          <ac:chgData name="Zu, Tianhai (zuti)" userId="ed53172e-a19f-46b4-9500-c0388dd9604a" providerId="ADAL" clId="{534EC0AF-BBEF-4609-AC0B-8B02546B8769}" dt="2020-10-12T15:28:57.763" v="395" actId="1076"/>
          <ac:picMkLst>
            <pc:docMk/>
            <pc:sldMk cId="220939339" sldId="351"/>
            <ac:picMk id="19" creationId="{C753046E-FA51-452D-B3F5-374EFBF603A7}"/>
          </ac:picMkLst>
        </pc:picChg>
      </pc:sldChg>
      <pc:sldMasterChg chg="delSldLayout">
        <pc:chgData name="Zu, Tianhai (zuti)" userId="ed53172e-a19f-46b4-9500-c0388dd9604a" providerId="ADAL" clId="{534EC0AF-BBEF-4609-AC0B-8B02546B8769}" dt="2020-10-11T14:53:46.195" v="196" actId="47"/>
        <pc:sldMasterMkLst>
          <pc:docMk/>
          <pc:sldMasterMk cId="0" sldId="2147483648"/>
        </pc:sldMasterMkLst>
        <pc:sldLayoutChg chg="del">
          <pc:chgData name="Zu, Tianhai (zuti)" userId="ed53172e-a19f-46b4-9500-c0388dd9604a" providerId="ADAL" clId="{534EC0AF-BBEF-4609-AC0B-8B02546B8769}" dt="2020-10-11T14:53:46.195" v="196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81308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ss.princeton.edu/training/RStudio101.pdf" TargetMode="External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yle.tidyverse.org/syntax.html#assignment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.wikipedia.org/wiki/Snake_cas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ts.stackexchange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1x9vkzV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c-r.github.io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ata wrangling with 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r>
              <a:rPr dirty="0">
                <a:latin typeface="Lato Light" panose="020F0302020204030203" pitchFamily="34" charset="0"/>
              </a:rPr>
              <a:t>data wrangling with r</a:t>
            </a:r>
          </a:p>
        </p:txBody>
      </p:sp>
      <p:sp>
        <p:nvSpPr>
          <p:cNvPr id="120" name="Welcome!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rPr dirty="0">
                <a:latin typeface="Lato Light" panose="020F0302020204030203" pitchFamily="34" charset="0"/>
              </a:rPr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30069839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che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TENTATIVE </a:t>
            </a:r>
            <a:r>
              <a:rPr dirty="0">
                <a:latin typeface="Lato Light" panose="020F0302020204030203" pitchFamily="34" charset="0"/>
              </a:rPr>
              <a:t>schedule</a:t>
            </a:r>
          </a:p>
        </p:txBody>
      </p:sp>
      <p:graphicFrame>
        <p:nvGraphicFramePr>
          <p:cNvPr id="171" name="Table"/>
          <p:cNvGraphicFramePr/>
          <p:nvPr/>
        </p:nvGraphicFramePr>
        <p:xfrm>
          <a:off x="1454117" y="2877599"/>
          <a:ext cx="21475763" cy="10780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07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4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0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Readings to complete BEFORE</a:t>
                      </a:r>
                      <a:r>
                        <a:rPr lang="en-US" sz="4000" u="sng" baseline="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class</a:t>
                      </a:r>
                      <a:endParaRPr sz="4000" u="sng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Due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 12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Introduction &amp; </a:t>
                      </a:r>
                      <a:r>
                        <a:rPr lang="en-US" dirty="0"/>
                        <a:t>Base R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dirty="0"/>
                        <a:t>Intro to the course, R, and </a:t>
                      </a:r>
                      <a:r>
                        <a:rPr dirty="0" err="1"/>
                        <a:t>RStudio</a:t>
                      </a:r>
                      <a:endParaRPr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lang="en-US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Base</a:t>
                      </a:r>
                      <a:r>
                        <a:rPr lang="en-US" baseline="0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R and Data Cleaning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</a:t>
                      </a:r>
                      <a:r>
                        <a:rPr lang="en-US" sz="2400" baseline="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19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First Date Guidelines for Data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lang="en-US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Reproducible</a:t>
                      </a:r>
                      <a:r>
                        <a:rPr lang="en-US" baseline="0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documents and workflow management</a:t>
                      </a:r>
                      <a:endParaRPr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lang="en-US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Importing</a:t>
                      </a:r>
                      <a:r>
                        <a:rPr lang="en-US" baseline="0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data and getting to know it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27 of R for Data Science (R4DS), sections 27.1 through 27.5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#1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OCT 18 @ 11:59PM)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 26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b="1" dirty="0"/>
                        <a:t>Tidy</a:t>
                      </a:r>
                      <a:r>
                        <a:rPr lang="en-US" b="1" baseline="0" dirty="0"/>
                        <a:t> Data and Data Manipulation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dirty="0"/>
                        <a:t>Tidying &amp; preparing data for analysis</a:t>
                      </a:r>
                      <a:endParaRPr lang="en-US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 </a:t>
                      </a:r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manipulation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12 of R4DS, sections 12.1 through 12.5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5 of R4DS, sections 5.1 through 5.4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#2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OCT 25 @ 11:59PM)</a:t>
                      </a:r>
                      <a:endParaRPr lang="en-US"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 2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Data Transformation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</a:t>
                      </a: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	</a:t>
                      </a:r>
                      <a:r>
                        <a:t>Relational data</a:t>
                      </a:r>
                      <a:endParaRPr lang="en-US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>
                          <a:latin typeface="Symbol"/>
                          <a:ea typeface="Symbol"/>
                          <a:cs typeface="Symbol"/>
                          <a:sym typeface="Symbol"/>
                        </a:rPr>
                        <a:t>· </a:t>
                      </a:r>
                      <a:r>
                        <a:rPr lang="en-US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Leveraging</a:t>
                      </a:r>
                      <a:r>
                        <a:rPr lang="en-US" baseline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the Tidyverse to simplify data wrangling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5 of R4DS, sections 5.5 through 5.7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Mid-term Project Evaluation
(Due </a:t>
                      </a:r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 1</a:t>
                      </a: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@ </a:t>
                      </a:r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11:59</a:t>
                      </a: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PM)</a:t>
                      </a:r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 9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Data Visualization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dirty="0"/>
                        <a:t>Data visualizations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3 of R4DS, all sections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#3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NOV 8 @ 11:59PM)</a:t>
                      </a:r>
                      <a:endParaRPr lang="en-US"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 16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Creating Efficient Code</a:t>
                      </a:r>
                      <a:endParaRPr b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Control statements and iterations</a:t>
                      </a:r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Writing functions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19 of R4DS, sections 19.1 through 19.6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21 of R4DS, sections 21.1 through 21.5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#4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NOV 15 @ 11:59PM)</a:t>
                      </a:r>
                      <a:endParaRPr lang="en-US"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Introduction to Applied Modeling</a:t>
                      </a:r>
                      <a:endParaRPr b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Unsupervised learning</a:t>
                      </a:r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Supervised learning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22 of R4DS, all sections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23 of R4DS, all sections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Project Due
(</a:t>
                      </a:r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B62F17E-15F6-4D6A-8FEB-D2FF44B60779}"/>
              </a:ext>
            </a:extLst>
          </p:cNvPr>
          <p:cNvSpPr/>
          <p:nvPr/>
        </p:nvSpPr>
        <p:spPr>
          <a:xfrm>
            <a:off x="1454117" y="355600"/>
            <a:ext cx="22840265" cy="131239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pic>
        <p:nvPicPr>
          <p:cNvPr id="3" name="Picture 2" descr="Image result for tidy model r">
            <a:extLst>
              <a:ext uri="{FF2B5EF4-FFF2-40B4-BE49-F238E27FC236}">
                <a16:creationId xmlns:a16="http://schemas.microsoft.com/office/drawing/2014/main" id="{B8F44F89-E3C4-4FD3-89C3-1E78D358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85" y="4579764"/>
            <a:ext cx="17472226" cy="64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14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ogramming &amp;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Lato Light" panose="020F0302020204030203" pitchFamily="34" charset="0"/>
              </a:rPr>
              <a:t>Programming &amp; Analysis</a:t>
            </a:r>
          </a:p>
        </p:txBody>
      </p:sp>
      <p:sp>
        <p:nvSpPr>
          <p:cNvPr id="178" name="Download and install R, a free software environment for statistical computing and graphics from CRAN, the Comprehensive R Archive Network. It is highly recommended to install a precompiled binary distribution for your operating system; follow these instructions:…"/>
          <p:cNvSpPr txBox="1">
            <a:spLocks noGrp="1"/>
          </p:cNvSpPr>
          <p:nvPr>
            <p:ph type="body" idx="1"/>
          </p:nvPr>
        </p:nvSpPr>
        <p:spPr>
          <a:xfrm>
            <a:off x="1407118" y="3761561"/>
            <a:ext cx="20140615" cy="9732102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 defTabSz="561340">
              <a:spcBef>
                <a:spcPts val="1300"/>
              </a:spcBef>
              <a:buSzTx/>
              <a:buNone/>
              <a:defRPr sz="51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 Light" panose="020F0302020204030203" pitchFamily="34" charset="0"/>
              </a:rPr>
              <a:t> </a:t>
            </a:r>
          </a:p>
          <a:p>
            <a:pPr marL="496570" indent="-496570" defTabSz="561340">
              <a:spcBef>
                <a:spcPts val="1300"/>
              </a:spcBef>
              <a:defRPr sz="4420"/>
            </a:pPr>
            <a:endParaRPr dirty="0">
              <a:latin typeface="Lato Light" panose="020F0302020204030203" pitchFamily="34" charset="0"/>
            </a:endParaRPr>
          </a:p>
          <a:p>
            <a:pPr marL="0" indent="0" defTabSz="561340">
              <a:spcBef>
                <a:spcPts val="1300"/>
              </a:spcBef>
              <a:buSzTx/>
              <a:buNone/>
              <a:defRPr sz="4420"/>
            </a:pPr>
            <a:r>
              <a:rPr dirty="0">
                <a:latin typeface="Lato Light" panose="020F0302020204030203" pitchFamily="34" charset="0"/>
              </a:rPr>
              <a:t>Download and install R, a free software environment for statistical computing and graphics from CRAN, the Comprehensive R Archive Network. It is highly recommended to install a precompiled binary distribution for your operating system; follow these instructions:</a:t>
            </a:r>
          </a:p>
          <a:p>
            <a:pPr marL="496570" indent="-496570" defTabSz="561340">
              <a:spcBef>
                <a:spcPts val="1300"/>
              </a:spcBef>
              <a:defRPr sz="4420"/>
            </a:pPr>
            <a:endParaRPr dirty="0">
              <a:latin typeface="Lato Light" panose="020F0302020204030203" pitchFamily="34" charset="0"/>
            </a:endParaRPr>
          </a:p>
          <a:p>
            <a:pPr marL="736758" indent="-736758" defTabSz="561340">
              <a:spcBef>
                <a:spcPts val="1300"/>
              </a:spcBef>
              <a:buSzPct val="100000"/>
              <a:buAutoNum type="arabicPeriod"/>
              <a:defRPr sz="4420"/>
            </a:pPr>
            <a:r>
              <a:rPr dirty="0">
                <a:latin typeface="Lato Light" panose="020F0302020204030203" pitchFamily="34" charset="0"/>
              </a:rPr>
              <a:t>Go to https://cran.r-project.org/</a:t>
            </a:r>
          </a:p>
          <a:p>
            <a:pPr marL="736758" indent="-736758" defTabSz="561340">
              <a:spcBef>
                <a:spcPts val="1300"/>
              </a:spcBef>
              <a:buSzPct val="100000"/>
              <a:buAutoNum type="arabicPeriod"/>
              <a:defRPr sz="4420"/>
            </a:pPr>
            <a:r>
              <a:rPr dirty="0">
                <a:latin typeface="Lato Light" panose="020F0302020204030203" pitchFamily="34" charset="0"/>
              </a:rPr>
              <a:t>Click “Download R for Mac/Windows”</a:t>
            </a:r>
          </a:p>
          <a:p>
            <a:pPr marL="736758" indent="-736758" defTabSz="561340">
              <a:spcBef>
                <a:spcPts val="1300"/>
              </a:spcBef>
              <a:buSzPct val="100000"/>
              <a:buAutoNum type="arabicPeriod"/>
              <a:defRPr sz="4420"/>
            </a:pPr>
            <a:r>
              <a:rPr dirty="0">
                <a:latin typeface="Lato Light" panose="020F0302020204030203" pitchFamily="34" charset="0"/>
              </a:rPr>
              <a:t>Download the appropriate file:</a:t>
            </a:r>
          </a:p>
          <a:p>
            <a:pPr marL="1009602" lvl="1" indent="-508714" defTabSz="561340">
              <a:spcBef>
                <a:spcPts val="1300"/>
              </a:spcBef>
              <a:buClr>
                <a:srgbClr val="535353"/>
              </a:buClr>
              <a:defRPr sz="4420"/>
            </a:pPr>
            <a:r>
              <a:rPr dirty="0">
                <a:latin typeface="Lato Light" panose="020F0302020204030203" pitchFamily="34" charset="0"/>
              </a:rPr>
              <a:t>Windows users click Base, and download the installer for the latest R version</a:t>
            </a:r>
          </a:p>
          <a:p>
            <a:pPr marL="1009602" lvl="1" indent="-508714" defTabSz="561340">
              <a:spcBef>
                <a:spcPts val="1300"/>
              </a:spcBef>
              <a:buClr>
                <a:srgbClr val="535353"/>
              </a:buClr>
              <a:defRPr sz="4420"/>
            </a:pPr>
            <a:r>
              <a:rPr dirty="0">
                <a:latin typeface="Lato Light" panose="020F0302020204030203" pitchFamily="34" charset="0"/>
              </a:rPr>
              <a:t>Mac users select the file R-3.X.X.pkg that aligns with your OS version</a:t>
            </a:r>
          </a:p>
          <a:p>
            <a:pPr marL="736758" indent="-736758" defTabSz="561340">
              <a:spcBef>
                <a:spcPts val="1300"/>
              </a:spcBef>
              <a:buSzPct val="100000"/>
              <a:buAutoNum type="arabicPeriod"/>
              <a:defRPr sz="4420"/>
            </a:pPr>
            <a:r>
              <a:rPr dirty="0">
                <a:latin typeface="Lato Light" panose="020F0302020204030203" pitchFamily="34" charset="0"/>
              </a:rPr>
              <a:t>Follow the instructions of the installer.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90" y="3676762"/>
            <a:ext cx="1841979" cy="1427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gramming &amp;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Lato Light" panose="020F0302020204030203" pitchFamily="34" charset="0"/>
              </a:rPr>
              <a:t>Programming &amp; Analysis</a:t>
            </a:r>
          </a:p>
        </p:txBody>
      </p:sp>
      <p:sp>
        <p:nvSpPr>
          <p:cNvPr id="182" name="Install RStudio’s IDE (stands for integrated development environment), a powerful user interface for R. RStudio includes a text editor, so you do not have to install another stand-alone editor. Follow these instructions:…"/>
          <p:cNvSpPr txBox="1">
            <a:spLocks noGrp="1"/>
          </p:cNvSpPr>
          <p:nvPr>
            <p:ph type="body" idx="1"/>
          </p:nvPr>
        </p:nvSpPr>
        <p:spPr>
          <a:xfrm>
            <a:off x="1407118" y="3761561"/>
            <a:ext cx="20140615" cy="9732102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 defTabSz="586104">
              <a:spcBef>
                <a:spcPts val="1400"/>
              </a:spcBef>
              <a:buSzTx/>
              <a:buNone/>
              <a:defRPr sz="5325"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Lato Light" panose="020F0302020204030203" pitchFamily="34" charset="0"/>
              </a:rPr>
              <a:t> </a:t>
            </a:r>
          </a:p>
          <a:p>
            <a:pPr marL="518477" indent="-518477" defTabSz="586104">
              <a:spcBef>
                <a:spcPts val="1400"/>
              </a:spcBef>
              <a:defRPr sz="4615"/>
            </a:pPr>
            <a:endParaRPr>
              <a:latin typeface="Lato Light" panose="020F0302020204030203" pitchFamily="34" charset="0"/>
            </a:endParaRPr>
          </a:p>
          <a:p>
            <a:pPr marL="0" indent="0" defTabSz="586104">
              <a:spcBef>
                <a:spcPts val="1400"/>
              </a:spcBef>
              <a:buSzTx/>
              <a:buNone/>
              <a:defRPr sz="4615"/>
            </a:pPr>
            <a:r>
              <a:rPr>
                <a:latin typeface="Lato Light" panose="020F0302020204030203" pitchFamily="34" charset="0"/>
              </a:rPr>
              <a:t>Install RStudio’s IDE (stands for integrated development environment), a powerful user interface for R. RStudio includes a text editor, so you do not have to install another stand-alone editor. Follow these instructions:</a:t>
            </a:r>
          </a:p>
          <a:p>
            <a:pPr marL="1526690" lvl="1" indent="-769262" defTabSz="586104">
              <a:spcBef>
                <a:spcPts val="2100"/>
              </a:spcBef>
              <a:buSzPct val="100000"/>
              <a:buAutoNum type="arabicPeriod"/>
              <a:defRPr sz="4615"/>
            </a:pPr>
            <a:r>
              <a:rPr>
                <a:latin typeface="Lato Light" panose="020F0302020204030203" pitchFamily="34" charset="0"/>
              </a:rPr>
              <a:t>Go to RStudio for desktop https://www.rstudio.com/products/rstudio/download/</a:t>
            </a:r>
          </a:p>
          <a:p>
            <a:pPr marL="1526690" lvl="1" indent="-769262" defTabSz="586104">
              <a:spcBef>
                <a:spcPts val="2100"/>
              </a:spcBef>
              <a:buSzPct val="100000"/>
              <a:buAutoNum type="arabicPeriod"/>
              <a:defRPr sz="4615"/>
            </a:pPr>
            <a:r>
              <a:rPr>
                <a:latin typeface="Lato Light" panose="020F0302020204030203" pitchFamily="34" charset="0"/>
              </a:rPr>
              <a:t>Select the install file for your OS</a:t>
            </a:r>
          </a:p>
          <a:p>
            <a:pPr marL="1526690" lvl="1" indent="-769262" defTabSz="586104">
              <a:spcBef>
                <a:spcPts val="2100"/>
              </a:spcBef>
              <a:buSzPct val="100000"/>
              <a:buAutoNum type="arabicPeriod"/>
              <a:defRPr sz="4615"/>
            </a:pPr>
            <a:r>
              <a:rPr>
                <a:latin typeface="Lato Light" panose="020F0302020204030203" pitchFamily="34" charset="0"/>
              </a:rPr>
              <a:t>Follow the instructions of the installer.</a:t>
            </a:r>
          </a:p>
          <a:p>
            <a:pPr marL="0" indent="0" defTabSz="586104">
              <a:spcBef>
                <a:spcPts val="1400"/>
              </a:spcBef>
              <a:buSzTx/>
              <a:buNone/>
              <a:defRPr sz="4615"/>
            </a:pPr>
            <a:r>
              <a:rPr>
                <a:latin typeface="Lato Light" panose="020F0302020204030203" pitchFamily="34" charset="0"/>
              </a:rPr>
              <a:t>There are other R IDE’s available: Emacs, Microsoft R Open, Notepad++, etc; however, I have found RStudio to be my preferred route. When you are done installing RStudio click on the icon.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7" y="3466382"/>
            <a:ext cx="5267402" cy="1848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318693" y="4600823"/>
            <a:ext cx="7746613" cy="7746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questions about the class?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5151"/>
                </a:solidFill>
              </a:defRPr>
            </a:lvl1pPr>
          </a:lstStyle>
          <a:p>
            <a:r>
              <a:rPr>
                <a:latin typeface="Lato Light" panose="020F0302020204030203" pitchFamily="34" charset="0"/>
              </a:rPr>
              <a:t>questions about the class?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undamentals"/>
          <p:cNvSpPr txBox="1">
            <a:spLocks noGrp="1"/>
          </p:cNvSpPr>
          <p:nvPr>
            <p:ph type="title"/>
          </p:nvPr>
        </p:nvSpPr>
        <p:spPr>
          <a:xfrm>
            <a:off x="673100" y="6337300"/>
            <a:ext cx="23050500" cy="4559300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fundamentals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00276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understanding the RStudio 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OVERVIEW OF </a:t>
            </a:r>
            <a:r>
              <a:rPr dirty="0">
                <a:latin typeface="Lato Light" panose="020F0302020204030203" pitchFamily="34" charset="0"/>
              </a:rPr>
              <a:t>the </a:t>
            </a:r>
            <a:r>
              <a:rPr dirty="0" err="1">
                <a:latin typeface="Lato Light" panose="020F0302020204030203" pitchFamily="34" charset="0"/>
              </a:rPr>
              <a:t>RStudio</a:t>
            </a:r>
            <a:r>
              <a:rPr dirty="0">
                <a:latin typeface="Lato Light" panose="020F0302020204030203" pitchFamily="34" charset="0"/>
              </a:rPr>
              <a:t> IDE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27" y="3340100"/>
            <a:ext cx="20014346" cy="900877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horough tutorial regarding the RStudio console:  http://dss.princeton.edu/training/RStudio101.pdf"/>
          <p:cNvSpPr txBox="1"/>
          <p:nvPr/>
        </p:nvSpPr>
        <p:spPr>
          <a:xfrm>
            <a:off x="2720503" y="12655764"/>
            <a:ext cx="1895569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600">
                <a:solidFill>
                  <a:srgbClr val="2A7CDF"/>
                </a:solidFill>
              </a:defRPr>
            </a:pPr>
            <a:r>
              <a:rPr>
                <a:solidFill>
                  <a:srgbClr val="5A5F5E"/>
                </a:solidFill>
                <a:latin typeface="Lato Light" panose="020F0302020204030203" pitchFamily="34" charset="0"/>
              </a:rPr>
              <a:t>Thorough tutorial regarding the RStudio console:</a:t>
            </a:r>
            <a:r>
              <a:rPr>
                <a:solidFill>
                  <a:srgbClr val="808785"/>
                </a:solidFill>
                <a:latin typeface="Lato Light" panose="020F0302020204030203" pitchFamily="34" charset="0"/>
              </a:rPr>
              <a:t> </a:t>
            </a:r>
            <a:r>
              <a:rPr>
                <a:latin typeface="Lato Light" panose="020F0302020204030203" pitchFamily="34" charset="0"/>
              </a:rPr>
              <a:t> </a:t>
            </a:r>
            <a:r>
              <a:rPr u="sng">
                <a:latin typeface="Lato Light" panose="020F0302020204030203" pitchFamily="34" charset="0"/>
                <a:hlinkClick r:id="rId3"/>
              </a:rPr>
              <a:t>http://dss.princeton.edu/training/RStudio101.pdf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191" name="understanding the RStudio 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the </a:t>
            </a:r>
            <a:r>
              <a:rPr dirty="0" err="1">
                <a:latin typeface="Lato Light" panose="020F0302020204030203" pitchFamily="34" charset="0"/>
              </a:rPr>
              <a:t>RStudio</a:t>
            </a:r>
            <a:r>
              <a:rPr dirty="0">
                <a:latin typeface="Lato Light" panose="020F0302020204030203" pitchFamily="34" charset="0"/>
              </a:rPr>
              <a:t> </a:t>
            </a:r>
            <a:r>
              <a:rPr lang="en-US" dirty="0">
                <a:latin typeface="Lato Light" panose="020F0302020204030203" pitchFamily="34" charset="0"/>
              </a:rPr>
              <a:t>CONSOLE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9338647" cy="8864600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Can type commands, arithmetic, functions, and other things here</a:t>
            </a:r>
          </a:p>
          <a:p>
            <a:r>
              <a:rPr lang="en-US" dirty="0">
                <a:latin typeface="Lato Light" panose="020F0302020204030203" pitchFamily="34" charset="0"/>
              </a:rPr>
              <a:t>DOES NOT save code for future </a:t>
            </a:r>
            <a:r>
              <a:rPr lang="en-US" dirty="0" err="1">
                <a:latin typeface="Lato Light" panose="020F0302020204030203" pitchFamily="34" charset="0"/>
              </a:rPr>
              <a:t>RStudio</a:t>
            </a:r>
            <a:r>
              <a:rPr lang="en-US" dirty="0">
                <a:latin typeface="Lato Light" panose="020F0302020204030203" pitchFamily="34" charset="0"/>
              </a:rPr>
              <a:t> sessions</a:t>
            </a:r>
          </a:p>
          <a:p>
            <a:r>
              <a:rPr lang="en-US" dirty="0">
                <a:latin typeface="Lato Light" panose="020F0302020204030203" pitchFamily="34" charset="0"/>
              </a:rPr>
              <a:t>&gt; symbol means the command you typed begins here</a:t>
            </a:r>
          </a:p>
          <a:p>
            <a:r>
              <a:rPr lang="en-US" dirty="0">
                <a:latin typeface="Lato Light" panose="020F0302020204030203" pitchFamily="34" charset="0"/>
              </a:rPr>
              <a:t>The [1] means the first value of the command’s results begins here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916" y="4322696"/>
            <a:ext cx="13645924" cy="74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7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905017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Type the following command into the console.  What does the : operator in R do?</a:t>
            </a:r>
          </a:p>
          <a:p>
            <a:pPr marL="0" indent="0" algn="ctr" defTabSz="726440">
              <a:spcBef>
                <a:spcPts val="5700"/>
              </a:spcBef>
              <a:buSzPct val="100000"/>
              <a:buNone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Monaco" panose="020B0509030404040204" pitchFamily="49" charset="0"/>
              </a:rPr>
              <a:t>2:173</a:t>
            </a:r>
          </a:p>
          <a:p>
            <a:pPr marL="1173480" indent="-1173480" defTabSz="726440">
              <a:spcBef>
                <a:spcPts val="5700"/>
              </a:spcBef>
              <a:buSzPct val="100000"/>
              <a:buFont typeface="+mj-lt"/>
              <a:buAutoNum type="arabicPeriod" startAt="2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Type </a:t>
            </a:r>
            <a:r>
              <a:rPr lang="en-US" dirty="0">
                <a:solidFill>
                  <a:srgbClr val="FF0000"/>
                </a:solidFill>
                <a:latin typeface="Lato Light" panose="020F0302020204030203" pitchFamily="34" charset="0"/>
              </a:rPr>
              <a:t>exactly</a:t>
            </a:r>
            <a:r>
              <a:rPr lang="en-US" dirty="0">
                <a:latin typeface="Lato Light" panose="020F0302020204030203" pitchFamily="34" charset="0"/>
              </a:rPr>
              <a:t> what you see below in the console and then press Return.</a:t>
            </a:r>
          </a:p>
          <a:p>
            <a:pPr marL="0" indent="0" algn="ctr" defTabSz="726440">
              <a:spcBef>
                <a:spcPts val="5700"/>
              </a:spcBef>
              <a:buSzPct val="100000"/>
              <a:buNone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Monaco" panose="020B0509030404040204" pitchFamily="49" charset="0"/>
              </a:rPr>
              <a:t>table(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Monaco" panose="020B0509030404040204" pitchFamily="49" charset="0"/>
              </a:rPr>
              <a:t>iris$Species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Monaco" panose="020B0509030404040204" pitchFamily="49" charset="0"/>
            </a:endParaRPr>
          </a:p>
          <a:p>
            <a:pPr marL="1173480" indent="-1173480" defTabSz="726440">
              <a:spcBef>
                <a:spcPts val="5700"/>
              </a:spcBef>
              <a:buSzPct val="100000"/>
              <a:buFont typeface="+mj-lt"/>
              <a:buAutoNum type="arabicPeriod" startAt="3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Then type a right parenthesis and press Return.  What’s happening?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sp>
        <p:nvSpPr>
          <p:cNvPr id="202" name="Create a new .R script"/>
          <p:cNvSpPr txBox="1"/>
          <p:nvPr/>
        </p:nvSpPr>
        <p:spPr>
          <a:xfrm>
            <a:off x="952580" y="3326044"/>
            <a:ext cx="2249154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333500" indent="-1333500" algn="l">
              <a:lnSpc>
                <a:spcPct val="120000"/>
              </a:lnSpc>
              <a:spcBef>
                <a:spcPts val="6500"/>
              </a:spcBef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Create a </a:t>
            </a:r>
            <a:r>
              <a:rPr lang="en-US" dirty="0">
                <a:latin typeface="Lato Light" panose="020F0302020204030203" pitchFamily="34" charset="0"/>
              </a:rPr>
              <a:t>vector of integers starting at 2 and ending with 173.  (What do the numbers in brackets mean?)</a:t>
            </a: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33" y="7440871"/>
            <a:ext cx="17087850" cy="5514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sp>
        <p:nvSpPr>
          <p:cNvPr id="202" name="Create a new .R script"/>
          <p:cNvSpPr txBox="1"/>
          <p:nvPr/>
        </p:nvSpPr>
        <p:spPr>
          <a:xfrm>
            <a:off x="407645" y="3593767"/>
            <a:ext cx="12413005" cy="879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333500" indent="-1333500" algn="l">
              <a:lnSpc>
                <a:spcPct val="120000"/>
              </a:lnSpc>
              <a:spcBef>
                <a:spcPts val="6500"/>
              </a:spcBef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buFont typeface="+mj-lt"/>
              <a:buAutoNum type="arabicPeriod" startAt="2"/>
            </a:pPr>
            <a:r>
              <a:rPr lang="en-US" sz="7200" dirty="0">
                <a:latin typeface="Lato Light" panose="020F0302020204030203" pitchFamily="34" charset="0"/>
              </a:rPr>
              <a:t>R displays a + prompt in the console if you type an incomplete command.</a:t>
            </a:r>
          </a:p>
          <a:p>
            <a:pPr>
              <a:buFont typeface="+mj-lt"/>
              <a:buAutoNum type="arabicPeriod" startAt="2"/>
            </a:pPr>
            <a:r>
              <a:rPr lang="en-US" sz="7200" dirty="0">
                <a:latin typeface="Lato Light" panose="020F0302020204030203" pitchFamily="34" charset="0"/>
              </a:rPr>
              <a:t>No big deal—Complete the command or press Escape to start a new command.</a:t>
            </a:r>
            <a:endParaRPr sz="7200"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662" y="3322063"/>
            <a:ext cx="10687393" cy="598386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0963275" y="5791200"/>
            <a:ext cx="2505075" cy="1171575"/>
          </a:xfrm>
          <a:prstGeom prst="straightConnector1">
            <a:avLst/>
          </a:prstGeom>
          <a:noFill/>
          <a:ln w="76200" cap="flat">
            <a:solidFill>
              <a:srgbClr val="5A5F5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V="1">
            <a:off x="9182100" y="6354147"/>
            <a:ext cx="4907124" cy="2342178"/>
          </a:xfrm>
          <a:prstGeom prst="straightConnector1">
            <a:avLst/>
          </a:prstGeom>
          <a:noFill/>
          <a:ln w="76200" cap="flat">
            <a:solidFill>
              <a:srgbClr val="5A5F5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007223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troductions"/>
          <p:cNvSpPr txBox="1">
            <a:spLocks noGrp="1"/>
          </p:cNvSpPr>
          <p:nvPr>
            <p:ph type="title"/>
          </p:nvPr>
        </p:nvSpPr>
        <p:spPr>
          <a:xfrm>
            <a:off x="666750" y="633543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introductions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2162197" y="2722329"/>
            <a:ext cx="11816200" cy="827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191" name="understanding the RStudio 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Other fun console stuff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9338647" cy="8864600"/>
          </a:xfrm>
        </p:spPr>
        <p:txBody>
          <a:bodyPr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Use # to comment part of a line or the entire line </a:t>
            </a:r>
            <a:r>
              <a:rPr lang="en-US" sz="2800" dirty="0">
                <a:latin typeface="Lato Light" panose="020F0302020204030203" pitchFamily="34" charset="0"/>
              </a:rPr>
              <a:t>(get ready to comment way too much this semester)</a:t>
            </a:r>
          </a:p>
          <a:p>
            <a:r>
              <a:rPr lang="en-US" dirty="0">
                <a:latin typeface="Lato Light" panose="020F0302020204030203" pitchFamily="34" charset="0"/>
              </a:rPr>
              <a:t>Use the STOP button on top of the console (or CTRL + c) to cancel a command</a:t>
            </a:r>
          </a:p>
          <a:p>
            <a:r>
              <a:rPr lang="en-US" dirty="0">
                <a:latin typeface="Lato Light" panose="020F0302020204030203" pitchFamily="34" charset="0"/>
              </a:rPr>
              <a:t>You can change preferences by going to </a:t>
            </a:r>
            <a:r>
              <a:rPr lang="en-US" dirty="0" err="1">
                <a:latin typeface="Lato Light" panose="020F0302020204030203" pitchFamily="34" charset="0"/>
              </a:rPr>
              <a:t>Tools</a:t>
            </a:r>
            <a:r>
              <a:rPr lang="en-US" dirty="0" err="1">
                <a:latin typeface="Lato Light" panose="020F0302020204030203" pitchFamily="34" charset="0"/>
                <a:sym typeface="Wingdings" panose="05000000000000000000" pitchFamily="2" charset="2"/>
              </a:rPr>
              <a:t>Global</a:t>
            </a:r>
            <a:r>
              <a:rPr lang="en-US" dirty="0">
                <a:latin typeface="Lato Light" panose="020F0302020204030203" pitchFamily="34" charset="0"/>
                <a:sym typeface="Wingdings" panose="05000000000000000000" pitchFamily="2" charset="2"/>
              </a:rPr>
              <a:t> Options</a:t>
            </a:r>
            <a:endParaRPr lang="en-US" dirty="0">
              <a:latin typeface="Lato Light" panose="020F0302020204030203" pitchFamily="34" charset="0"/>
            </a:endParaRPr>
          </a:p>
          <a:p>
            <a:endParaRPr lang="en-US" dirty="0">
              <a:latin typeface="Lato Light" panose="020F03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737" y="4659999"/>
            <a:ext cx="10459730" cy="33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751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Storing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0" y="3835400"/>
            <a:ext cx="13636578" cy="8864600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Lato Light" panose="020F0302020204030203" pitchFamily="34" charset="0"/>
              </a:rPr>
              <a:t>Use the &lt;- assignment operator to store objects as variables.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Lato Light" panose="020F0302020204030203" pitchFamily="34" charset="0"/>
              </a:rPr>
              <a:t>The </a:t>
            </a:r>
            <a:r>
              <a:rPr lang="en-US" dirty="0" err="1">
                <a:latin typeface="Lato Light" panose="020F0302020204030203" pitchFamily="34" charset="0"/>
                <a:hlinkClick r:id="rId2"/>
              </a:rPr>
              <a:t>Tidyverse</a:t>
            </a:r>
            <a:r>
              <a:rPr lang="en-US" dirty="0">
                <a:latin typeface="Lato Light" panose="020F0302020204030203" pitchFamily="34" charset="0"/>
                <a:hlinkClick r:id="rId2"/>
              </a:rPr>
              <a:t> Style Guide</a:t>
            </a:r>
            <a:r>
              <a:rPr lang="en-US" dirty="0">
                <a:latin typeface="Lato Light" panose="020F0302020204030203" pitchFamily="34" charset="0"/>
              </a:rPr>
              <a:t> suggests using &lt;- for the assignment operator instead of =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Yes, you can use either.  But…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&lt;- is typically used for assigning values to variables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= is typically used for specifying parameter values in functions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Lato Light" panose="020F0302020204030203" pitchFamily="34" charset="0"/>
              </a:rPr>
              <a:t>Type the variable’s name and press Return to display the variable’s value after assignment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723" y="5243300"/>
            <a:ext cx="9157676" cy="51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57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MORE ON Storing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0" y="3835400"/>
            <a:ext cx="13636578" cy="8864600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Variables appear in the Environment pane after assignment</a:t>
            </a:r>
          </a:p>
          <a:p>
            <a:r>
              <a:rPr lang="en-US" dirty="0">
                <a:latin typeface="Lato Light" panose="020F0302020204030203" pitchFamily="34" charset="0"/>
              </a:rPr>
              <a:t>Variable names must: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Begin with a letter or a period (there’s more to this)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Only contain letters, digits, periods, and underscores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Reserved words in R cannot be used (e.g., TRUE)</a:t>
            </a:r>
          </a:p>
          <a:p>
            <a:r>
              <a:rPr lang="en-US" dirty="0" err="1">
                <a:latin typeface="Lato Light" panose="020F0302020204030203" pitchFamily="34" charset="0"/>
              </a:rPr>
              <a:t>Tidyverse</a:t>
            </a:r>
            <a:r>
              <a:rPr lang="en-US" dirty="0">
                <a:latin typeface="Lato Light" panose="020F0302020204030203" pitchFamily="34" charset="0"/>
              </a:rPr>
              <a:t> Style Guide: use </a:t>
            </a:r>
            <a:r>
              <a:rPr lang="en-US" dirty="0">
                <a:latin typeface="Lato Light" panose="020F0302020204030203" pitchFamily="34" charset="0"/>
                <a:hlinkClick r:id="rId2"/>
              </a:rPr>
              <a:t>snake case</a:t>
            </a:r>
            <a:r>
              <a:rPr lang="en-US" dirty="0">
                <a:latin typeface="Lato Light" panose="020F0302020204030203" pitchFamily="34" charset="0"/>
              </a:rPr>
              <a:t> for variable names</a:t>
            </a:r>
          </a:p>
          <a:p>
            <a:endParaRPr lang="en-US" dirty="0">
              <a:latin typeface="Lato Light" panose="020F03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346" y="4638888"/>
            <a:ext cx="10118112" cy="36862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38549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EVEN MORE ON Storing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0" y="3835400"/>
            <a:ext cx="13636578" cy="8864600"/>
          </a:xfrm>
        </p:spPr>
        <p:txBody>
          <a:bodyPr anchor="t">
            <a:normAutofit fontScale="92500" lnSpcReduction="20000"/>
          </a:bodyPr>
          <a:lstStyle/>
          <a:p>
            <a:r>
              <a:rPr lang="en-US" b="1" dirty="0">
                <a:latin typeface="Lato Light" panose="020F0302020204030203" pitchFamily="34" charset="0"/>
              </a:rPr>
              <a:t>Keyboard shortcut </a:t>
            </a:r>
            <a:r>
              <a:rPr lang="en-US" dirty="0">
                <a:latin typeface="Lato Light" panose="020F0302020204030203" pitchFamily="34" charset="0"/>
              </a:rPr>
              <a:t>for the &lt;- assignment operator: ALT + -</a:t>
            </a:r>
          </a:p>
          <a:p>
            <a:r>
              <a:rPr lang="en-US" dirty="0">
                <a:latin typeface="Lato Light" panose="020F0302020204030203" pitchFamily="34" charset="0"/>
              </a:rPr>
              <a:t>R is case sensitive!</a:t>
            </a:r>
          </a:p>
          <a:p>
            <a:r>
              <a:rPr lang="en-US" dirty="0">
                <a:latin typeface="Lato Light" panose="020F0302020204030203" pitchFamily="34" charset="0"/>
              </a:rPr>
              <a:t>R overwrites variable names</a:t>
            </a:r>
          </a:p>
          <a:p>
            <a:r>
              <a:rPr lang="en-US" dirty="0">
                <a:latin typeface="Lato Light" panose="020F0302020204030203" pitchFamily="34" charset="0"/>
              </a:rPr>
              <a:t>Use ls() to list all object names</a:t>
            </a:r>
          </a:p>
          <a:p>
            <a:r>
              <a:rPr lang="en-US" dirty="0">
                <a:latin typeface="Lato Light" panose="020F0302020204030203" pitchFamily="34" charset="0"/>
              </a:rPr>
              <a:t>Use </a:t>
            </a:r>
            <a:r>
              <a:rPr lang="en-US" dirty="0" err="1">
                <a:latin typeface="Lato Light" panose="020F0302020204030203" pitchFamily="34" charset="0"/>
              </a:rPr>
              <a:t>rm</a:t>
            </a:r>
            <a:r>
              <a:rPr lang="en-US" dirty="0">
                <a:latin typeface="Lato Light" panose="020F0302020204030203" pitchFamily="34" charset="0"/>
              </a:rPr>
              <a:t>() to remove objects</a:t>
            </a:r>
          </a:p>
          <a:p>
            <a:endParaRPr lang="en-US" dirty="0">
              <a:latin typeface="Lato Light" panose="020F03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132" y="4937575"/>
            <a:ext cx="11968739" cy="63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74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905017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Create a vector of integers from 1 to 30 (inclusive).  Call it </a:t>
            </a:r>
            <a:r>
              <a:rPr lang="en-US" dirty="0" err="1">
                <a:solidFill>
                  <a:schemeClr val="accent5"/>
                </a:solidFill>
                <a:latin typeface="Lato Light" panose="020F0302020204030203" pitchFamily="34" charset="0"/>
              </a:rPr>
              <a:t>integer_vector</a:t>
            </a:r>
            <a:r>
              <a:rPr lang="en-US" dirty="0">
                <a:latin typeface="Lato Light" panose="020F0302020204030203" pitchFamily="34" charset="0"/>
              </a:rPr>
              <a:t>.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Use the command </a:t>
            </a:r>
            <a:r>
              <a:rPr lang="en-US" sz="5400" dirty="0">
                <a:latin typeface="Monaco" panose="020B0509030404040204" pitchFamily="49" charset="0"/>
              </a:rPr>
              <a:t>c(0,1)</a:t>
            </a:r>
            <a:r>
              <a:rPr lang="en-US" dirty="0">
                <a:latin typeface="Lato Light" panose="020F0302020204030203" pitchFamily="34" charset="0"/>
              </a:rPr>
              <a:t> to create a separate two-element vector consisting of 0 and 1.  Call it </a:t>
            </a:r>
            <a:r>
              <a:rPr lang="en-US" dirty="0" err="1">
                <a:solidFill>
                  <a:schemeClr val="accent5"/>
                </a:solidFill>
                <a:latin typeface="Lato Light" panose="020F0302020204030203" pitchFamily="34" charset="0"/>
              </a:rPr>
              <a:t>binary_flag</a:t>
            </a:r>
            <a:r>
              <a:rPr lang="en-US" dirty="0">
                <a:latin typeface="Lato Light" panose="020F0302020204030203" pitchFamily="34" charset="0"/>
              </a:rPr>
              <a:t>.  (What does the c() function do?)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Multiply your two vectors.  What do you notice?</a:t>
            </a:r>
          </a:p>
        </p:txBody>
      </p:sp>
    </p:spTree>
    <p:extLst>
      <p:ext uri="{BB962C8B-B14F-4D97-AF65-F5344CB8AC3E}">
        <p14:creationId xmlns:p14="http://schemas.microsoft.com/office/powerpoint/2010/main" val="25491081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sp>
        <p:nvSpPr>
          <p:cNvPr id="202" name="Create a new .R script"/>
          <p:cNvSpPr txBox="1"/>
          <p:nvPr/>
        </p:nvSpPr>
        <p:spPr>
          <a:xfrm>
            <a:off x="673100" y="3197638"/>
            <a:ext cx="11650827" cy="8322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333500" indent="-1333500" algn="l">
              <a:lnSpc>
                <a:spcPct val="120000"/>
              </a:lnSpc>
              <a:spcBef>
                <a:spcPts val="6500"/>
              </a:spcBef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Lato Light" panose="020F0302020204030203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Lato Light" panose="020F0302020204030203" pitchFamily="34" charset="0"/>
              </a:rPr>
              <a:t> </a:t>
            </a:r>
          </a:p>
          <a:p>
            <a:r>
              <a:rPr lang="en-US" dirty="0">
                <a:latin typeface="Lato Light" panose="020F0302020204030203" pitchFamily="34" charset="0"/>
              </a:rPr>
              <a:t>R performs element-wise execution, recycling vectors as needed.</a:t>
            </a: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719" y="3197638"/>
            <a:ext cx="10542204" cy="34985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71851" y="3930555"/>
            <a:ext cx="11080810" cy="655093"/>
          </a:xfrm>
          <a:prstGeom prst="straightConnector1">
            <a:avLst/>
          </a:prstGeom>
          <a:noFill/>
          <a:ln w="76200" cap="flat">
            <a:solidFill>
              <a:srgbClr val="5A5F5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V="1">
            <a:off x="1603612" y="5059149"/>
            <a:ext cx="11149049" cy="490957"/>
          </a:xfrm>
          <a:prstGeom prst="straightConnector1">
            <a:avLst/>
          </a:prstGeom>
          <a:noFill/>
          <a:ln w="76200" cap="flat">
            <a:solidFill>
              <a:srgbClr val="5A5F5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991868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FUNCTIONS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3101" y="3957850"/>
            <a:ext cx="12674410" cy="8742149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Type the function name and enter value(s)/data in the parentheses</a:t>
            </a:r>
          </a:p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dirty="0">
                <a:latin typeface="Lato Light" panose="020F0302020204030203" pitchFamily="34" charset="0"/>
              </a:rPr>
              <a:t>Data passed into a function is called the function’s </a:t>
            </a:r>
            <a:r>
              <a:rPr lang="en-US" b="1" dirty="0">
                <a:latin typeface="Lato Light" panose="020F0302020204030203" pitchFamily="34" charset="0"/>
              </a:rPr>
              <a:t>argument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Arguments can be results from another function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Use = to specify names of arguments, especially with multiple arguments for readability/QA</a:t>
            </a:r>
          </a:p>
          <a:p>
            <a:endParaRPr lang="en-US" dirty="0">
              <a:latin typeface="Lato Light" panose="020F03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996" y="4365221"/>
            <a:ext cx="10043055" cy="67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087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MORE ON FUNCTION ARGUMENTS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3101" y="3957850"/>
            <a:ext cx="12674410" cy="8742149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R </a:t>
            </a:r>
            <a:r>
              <a:rPr lang="en-US" strike="sngStrike" dirty="0">
                <a:latin typeface="Lato Light" panose="020F0302020204030203" pitchFamily="34" charset="0"/>
              </a:rPr>
              <a:t>yells at you</a:t>
            </a:r>
            <a:r>
              <a:rPr lang="en-US" dirty="0">
                <a:latin typeface="Lato Light" panose="020F0302020204030203" pitchFamily="34" charset="0"/>
              </a:rPr>
              <a:t> throws an error when you specify an unknown argument</a:t>
            </a:r>
          </a:p>
          <a:p>
            <a:r>
              <a:rPr lang="en-US" dirty="0">
                <a:latin typeface="Lato Light" panose="020F0302020204030203" pitchFamily="34" charset="0"/>
              </a:rPr>
              <a:t>Use </a:t>
            </a:r>
            <a:r>
              <a:rPr lang="en-US" dirty="0" err="1">
                <a:latin typeface="Lato Light" panose="020F0302020204030203" pitchFamily="34" charset="0"/>
              </a:rPr>
              <a:t>args</a:t>
            </a:r>
            <a:r>
              <a:rPr lang="en-US" dirty="0">
                <a:latin typeface="Lato Light" panose="020F0302020204030203" pitchFamily="34" charset="0"/>
              </a:rPr>
              <a:t>() to look up a functions arguments</a:t>
            </a:r>
          </a:p>
          <a:p>
            <a:r>
              <a:rPr lang="en-US" dirty="0">
                <a:latin typeface="Lato Light" panose="020F0302020204030203" pitchFamily="34" charset="0"/>
              </a:rPr>
              <a:t>Unless you specify arguments by name, R matches values to arguments in the function by order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592" y="5574471"/>
            <a:ext cx="11309447" cy="51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1274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he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Getting help</a:t>
            </a:r>
          </a:p>
        </p:txBody>
      </p:sp>
      <p:sp>
        <p:nvSpPr>
          <p:cNvPr id="230" name="# provides details for specific function…"/>
          <p:cNvSpPr txBox="1">
            <a:spLocks noGrp="1"/>
          </p:cNvSpPr>
          <p:nvPr>
            <p:ph type="body" sz="half" idx="1"/>
          </p:nvPr>
        </p:nvSpPr>
        <p:spPr>
          <a:xfrm>
            <a:off x="-29930" y="3338418"/>
            <a:ext cx="23753530" cy="5621337"/>
          </a:xfrm>
          <a:prstGeom prst="rect">
            <a:avLst/>
          </a:prstGeom>
          <a:solidFill>
            <a:srgbClr val="E5E5E5"/>
          </a:solidFill>
        </p:spPr>
        <p:txBody>
          <a:bodyPr>
            <a:noAutofit/>
          </a:bodyPr>
          <a:lstStyle/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200" dirty="0"/>
              <a:t># provides details for specific function</a:t>
            </a:r>
            <a:endParaRPr sz="3200" dirty="0">
              <a:solidFill>
                <a:srgbClr val="515151"/>
              </a:solidFill>
            </a:endParaRPr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200" dirty="0"/>
              <a:t>help(</a:t>
            </a:r>
            <a:r>
              <a:rPr sz="3200" dirty="0" err="1"/>
              <a:t>sqrt</a:t>
            </a:r>
            <a:r>
              <a:rPr sz="3200" dirty="0"/>
              <a:t>)</a:t>
            </a:r>
            <a:r>
              <a:rPr lang="en-US" sz="3200" dirty="0"/>
              <a:t>  </a:t>
            </a:r>
            <a:r>
              <a:rPr lang="en-US" sz="3200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</a:t>
            </a:r>
            <a:r>
              <a:rPr lang="en-US" sz="3200" dirty="0"/>
              <a:t>  ?</a:t>
            </a:r>
            <a:r>
              <a:rPr lang="en-US" sz="3200" dirty="0" err="1"/>
              <a:t>sqrt</a:t>
            </a:r>
            <a:endParaRPr sz="3200" dirty="0"/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sz="3200" dirty="0"/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200" dirty="0"/>
              <a:t># provides examples for said function</a:t>
            </a:r>
            <a:endParaRPr sz="3200" dirty="0">
              <a:solidFill>
                <a:srgbClr val="515151"/>
              </a:solidFill>
            </a:endParaRPr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200" dirty="0"/>
              <a:t>example(</a:t>
            </a:r>
            <a:r>
              <a:rPr sz="3200" dirty="0" err="1"/>
              <a:t>sqrt</a:t>
            </a:r>
            <a:r>
              <a:rPr sz="3200" dirty="0"/>
              <a:t>)</a:t>
            </a:r>
            <a:endParaRPr lang="en-US" sz="3200" dirty="0"/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/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/>
              <a:t># search help documentation if you forget the function’s name</a:t>
            </a:r>
            <a:endParaRPr lang="en-US" sz="3200" dirty="0">
              <a:solidFill>
                <a:srgbClr val="515151"/>
              </a:solidFill>
            </a:endParaRPr>
          </a:p>
          <a:p>
            <a:pPr marL="0" lvl="4" indent="868680" defTabSz="434340">
              <a:lnSpc>
                <a:spcPct val="110000"/>
              </a:lnSpc>
              <a:spcBef>
                <a:spcPts val="1200"/>
              </a:spcBef>
              <a:buSzTx/>
              <a:buNone/>
              <a:defRPr sz="313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/>
              <a:t>??</a:t>
            </a:r>
            <a:r>
              <a:rPr lang="en-US" sz="3200" dirty="0" err="1"/>
              <a:t>sqr</a:t>
            </a:r>
            <a:endParaRPr lang="en-US" sz="3200" dirty="0"/>
          </a:p>
        </p:txBody>
      </p:sp>
      <p:sp>
        <p:nvSpPr>
          <p:cNvPr id="231" name="External to R:…"/>
          <p:cNvSpPr txBox="1"/>
          <p:nvPr/>
        </p:nvSpPr>
        <p:spPr>
          <a:xfrm>
            <a:off x="520179" y="9332982"/>
            <a:ext cx="23238350" cy="3026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External to R: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	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	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  <a:hlinkClick r:id="rId2"/>
              </a:rPr>
              <a:t>Google: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 </a:t>
            </a:r>
            <a:r>
              <a:rPr dirty="0">
                <a:latin typeface="Lato Light" panose="020F0302020204030203" pitchFamily="34" charset="0"/>
              </a:rPr>
              <a:t>just add "with R" at the end of any search.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		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  <a:hlinkClick r:id="rId3"/>
              </a:rPr>
              <a:t>Stack Overflow:</a:t>
            </a:r>
            <a:r>
              <a:rPr dirty="0">
                <a:latin typeface="Lato Light" panose="020F0302020204030203" pitchFamily="34" charset="0"/>
              </a:rPr>
              <a:t> a searchable Q&amp;A site oriented toward programming issues. 75% of my answers come from SO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		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  <a:hlinkClick r:id="rId4"/>
              </a:rPr>
              <a:t>Cross Validated: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 </a:t>
            </a:r>
            <a:r>
              <a:rPr dirty="0">
                <a:latin typeface="Lato Light" panose="020F0302020204030203" pitchFamily="34" charset="0"/>
              </a:rPr>
              <a:t>a searchable Q&amp;A site oriented toward statistical analysis.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		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  <a:hlinkClick r:id="" action="ppaction://noaction"/>
              </a:rPr>
              <a:t>R-bloggers:</a:t>
            </a: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 </a:t>
            </a:r>
            <a:r>
              <a:rPr dirty="0">
                <a:latin typeface="Lato Light" panose="020F0302020204030203" pitchFamily="34" charset="0"/>
              </a:rPr>
              <a:t>a central hub of content from over 500 bloggers who provide news and tutorials about R.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90501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Look at documentation for the </a:t>
            </a:r>
            <a:r>
              <a:rPr lang="en-US" b="1" dirty="0">
                <a:solidFill>
                  <a:schemeClr val="accent5"/>
                </a:solidFill>
                <a:latin typeface="Lato Light" panose="020F0302020204030203" pitchFamily="34" charset="0"/>
              </a:rPr>
              <a:t>quantile</a:t>
            </a:r>
            <a:r>
              <a:rPr lang="en-US" dirty="0">
                <a:solidFill>
                  <a:schemeClr val="accent5"/>
                </a:solidFill>
                <a:latin typeface="Lato Light" panose="020F0302020204030203" pitchFamily="34" charset="0"/>
              </a:rPr>
              <a:t> </a:t>
            </a:r>
            <a:r>
              <a:rPr lang="en-US" dirty="0">
                <a:latin typeface="Lato Light" panose="020F0302020204030203" pitchFamily="34" charset="0"/>
              </a:rPr>
              <a:t>function.  What does the na.rm argument do?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Use the quantile function to find the 25</a:t>
            </a:r>
            <a:r>
              <a:rPr lang="en-US" baseline="30000" dirty="0">
                <a:latin typeface="Lato Light" panose="020F0302020204030203" pitchFamily="34" charset="0"/>
              </a:rPr>
              <a:t>th</a:t>
            </a:r>
            <a:r>
              <a:rPr lang="en-US" dirty="0">
                <a:latin typeface="Lato Light" panose="020F0302020204030203" pitchFamily="34" charset="0"/>
              </a:rPr>
              <a:t> and 75</a:t>
            </a:r>
            <a:r>
              <a:rPr lang="en-US" baseline="30000" dirty="0">
                <a:latin typeface="Lato Light" panose="020F0302020204030203" pitchFamily="34" charset="0"/>
              </a:rPr>
              <a:t>th</a:t>
            </a:r>
            <a:r>
              <a:rPr lang="en-US" dirty="0">
                <a:latin typeface="Lato Light" panose="020F0302020204030203" pitchFamily="34" charset="0"/>
              </a:rPr>
              <a:t> percentiles of the integers 1 through 297.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903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6F8B39-94CC-495E-8563-6FA604E597B1}"/>
              </a:ext>
            </a:extLst>
          </p:cNvPr>
          <p:cNvSpPr txBox="1"/>
          <p:nvPr/>
        </p:nvSpPr>
        <p:spPr>
          <a:xfrm>
            <a:off x="2159262" y="1469765"/>
            <a:ext cx="639117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Gill Sans Light"/>
              </a:rPr>
              <a:t>Instructor: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Gill Sans Light"/>
              </a:rPr>
              <a:t>Tianhai Zu has</a:t>
            </a:r>
          </a:p>
        </p:txBody>
      </p:sp>
      <p:pic>
        <p:nvPicPr>
          <p:cNvPr id="8" name="Picture 7" descr="A person standing in a room&#10;&#10;Description automatically generated">
            <a:extLst>
              <a:ext uri="{FF2B5EF4-FFF2-40B4-BE49-F238E27FC236}">
                <a16:creationId xmlns:a16="http://schemas.microsoft.com/office/drawing/2014/main" id="{EFFFDE93-05D0-4DF6-9AE0-AA8938C7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45" y="4307988"/>
            <a:ext cx="4426797" cy="7857565"/>
          </a:xfrm>
          <a:prstGeom prst="rect">
            <a:avLst/>
          </a:prstGeom>
        </p:spPr>
      </p:pic>
      <p:pic>
        <p:nvPicPr>
          <p:cNvPr id="10" name="Picture 9" descr="A cat that is lying down and looking at the camera&#10;&#10;Description automatically generated">
            <a:extLst>
              <a:ext uri="{FF2B5EF4-FFF2-40B4-BE49-F238E27FC236}">
                <a16:creationId xmlns:a16="http://schemas.microsoft.com/office/drawing/2014/main" id="{EB8791BF-4519-4B56-B346-7F46DB9B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193" y="627082"/>
            <a:ext cx="7476565" cy="5607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ECAFD-A878-4B23-890C-2BBF9304100A}"/>
              </a:ext>
            </a:extLst>
          </p:cNvPr>
          <p:cNvSpPr txBox="1"/>
          <p:nvPr/>
        </p:nvSpPr>
        <p:spPr>
          <a:xfrm>
            <a:off x="8852929" y="3004811"/>
            <a:ext cx="2819118" cy="10105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Two cats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Some </a:t>
            </a: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Gill Sans Light"/>
              </a:rPr>
              <a:t>papers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 lot of Questions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BF43F9-F231-43FC-8404-D28D238E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193" y="6858000"/>
            <a:ext cx="11012437" cy="2486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47F3B2-D1BA-4D74-9855-75829C78B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11100634"/>
            <a:ext cx="2551161" cy="2129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FFB7E4-1ECC-4588-8CC9-B74617EF5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7343" y="11184085"/>
            <a:ext cx="3041760" cy="19629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53046E-FA51-452D-B3F5-374EFBF60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7029" y="11100634"/>
            <a:ext cx="235776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93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629" y="3561994"/>
            <a:ext cx="18449441" cy="59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4757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85000" lnSpcReduction="2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Place code in a script to save for later use/editing/additions</a:t>
            </a:r>
          </a:p>
          <a:p>
            <a:r>
              <a:rPr lang="en-US" dirty="0">
                <a:latin typeface="Lato Light" panose="020F0302020204030203" pitchFamily="34" charset="0"/>
              </a:rPr>
              <a:t>Open a new script by going to </a:t>
            </a:r>
            <a:r>
              <a:rPr lang="en-US" dirty="0" err="1">
                <a:latin typeface="Lato Light" panose="020F0302020204030203" pitchFamily="34" charset="0"/>
              </a:rPr>
              <a:t>File</a:t>
            </a:r>
            <a:r>
              <a:rPr lang="en-US" dirty="0" err="1">
                <a:latin typeface="Lato Light" panose="020F0302020204030203" pitchFamily="34" charset="0"/>
                <a:sym typeface="Wingdings" panose="05000000000000000000" pitchFamily="2" charset="2"/>
              </a:rPr>
              <a:t>New</a:t>
            </a:r>
            <a:r>
              <a:rPr lang="en-US" dirty="0">
                <a:latin typeface="Lato Light" panose="020F0302020204030203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Lato Light" panose="020F0302020204030203" pitchFamily="34" charset="0"/>
                <a:sym typeface="Wingdings" panose="05000000000000000000" pitchFamily="2" charset="2"/>
              </a:rPr>
              <a:t>FileR</a:t>
            </a:r>
            <a:r>
              <a:rPr lang="en-US" dirty="0">
                <a:latin typeface="Lato Light" panose="020F0302020204030203" pitchFamily="34" charset="0"/>
                <a:sym typeface="Wingdings" panose="05000000000000000000" pitchFamily="2" charset="2"/>
              </a:rPr>
              <a:t> Script</a:t>
            </a:r>
            <a:endParaRPr lang="en-US" dirty="0">
              <a:latin typeface="Lato Light" panose="020F0302020204030203" pitchFamily="34" charset="0"/>
            </a:endParaRPr>
          </a:p>
          <a:p>
            <a:pPr>
              <a:spcAft>
                <a:spcPts val="2400"/>
              </a:spcAft>
            </a:pPr>
            <a:r>
              <a:rPr lang="en-US" dirty="0">
                <a:latin typeface="Lato Light" panose="020F0302020204030203" pitchFamily="34" charset="0"/>
              </a:rPr>
              <a:t>Different ways to run code in a script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Clicking the Run button to execute the line of code the cursor is on (or the line(s) of code that you highlighted)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Ctrl + Enter to run the line/block of code that’s highlighted or that the cursor is on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Run the entire script by pressing the Source button</a:t>
            </a:r>
          </a:p>
          <a:p>
            <a:endParaRPr lang="en-US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4244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et your working dire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set your working directory</a:t>
            </a:r>
          </a:p>
        </p:txBody>
      </p:sp>
      <p:sp>
        <p:nvSpPr>
          <p:cNvPr id="234" name="# get your current working directory…"/>
          <p:cNvSpPr txBox="1">
            <a:spLocks noGrp="1"/>
          </p:cNvSpPr>
          <p:nvPr>
            <p:ph type="body" idx="1"/>
          </p:nvPr>
        </p:nvSpPr>
        <p:spPr>
          <a:xfrm>
            <a:off x="-29930" y="3835400"/>
            <a:ext cx="23753530" cy="6556487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get your current working directory</a:t>
            </a: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5A5F5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getwd</a:t>
            </a:r>
            <a:r>
              <a:rPr dirty="0"/>
              <a:t>()</a:t>
            </a: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15151"/>
                </a:solidFill>
              </a:rPr>
              <a:t>[</a:t>
            </a:r>
            <a:r>
              <a:rPr dirty="0">
                <a:solidFill>
                  <a:srgbClr val="7F0D00"/>
                </a:solidFill>
              </a:rPr>
              <a:t>1</a:t>
            </a:r>
            <a:r>
              <a:rPr dirty="0">
                <a:solidFill>
                  <a:srgbClr val="515151"/>
                </a:solidFill>
              </a:rPr>
              <a:t>] </a:t>
            </a:r>
            <a:r>
              <a:rPr dirty="0">
                <a:solidFill>
                  <a:srgbClr val="009F5D"/>
                </a:solidFill>
              </a:rPr>
              <a:t>"/Users/</a:t>
            </a:r>
            <a:r>
              <a:rPr lang="en-US" dirty="0" err="1">
                <a:solidFill>
                  <a:srgbClr val="009F5D"/>
                </a:solidFill>
              </a:rPr>
              <a:t>justinjodrey</a:t>
            </a:r>
            <a:r>
              <a:rPr dirty="0">
                <a:solidFill>
                  <a:srgbClr val="009F5D"/>
                </a:solidFill>
              </a:rPr>
              <a:t>/Dropbox/Academia/</a:t>
            </a:r>
            <a:r>
              <a:rPr lang="en-US" dirty="0">
                <a:solidFill>
                  <a:srgbClr val="009F5D"/>
                </a:solidFill>
              </a:rPr>
              <a:t>UC</a:t>
            </a:r>
            <a:r>
              <a:rPr dirty="0">
                <a:solidFill>
                  <a:srgbClr val="009F5D"/>
                </a:solidFill>
              </a:rPr>
              <a:t>/BAN</a:t>
            </a:r>
            <a:r>
              <a:rPr lang="en-US" dirty="0">
                <a:solidFill>
                  <a:srgbClr val="009F5D"/>
                </a:solidFill>
              </a:rPr>
              <a:t>A7025</a:t>
            </a:r>
            <a:r>
              <a:rPr dirty="0">
                <a:solidFill>
                  <a:srgbClr val="009F5D"/>
                </a:solidFill>
              </a:rPr>
              <a:t>"</a:t>
            </a: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9F5D"/>
              </a:solidFill>
            </a:endParaRP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set your working directory</a:t>
            </a: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5A5F5E"/>
                </a:solidFill>
              </a:rPr>
              <a:t>setwd</a:t>
            </a:r>
            <a:r>
              <a:rPr dirty="0">
                <a:solidFill>
                  <a:srgbClr val="5A5F5E"/>
                </a:solidFill>
              </a:rPr>
              <a:t>(</a:t>
            </a:r>
            <a:r>
              <a:rPr dirty="0">
                <a:solidFill>
                  <a:srgbClr val="009F5D"/>
                </a:solidFill>
              </a:rPr>
              <a:t>"/</a:t>
            </a:r>
            <a:r>
              <a:rPr lang="en-US" dirty="0">
                <a:solidFill>
                  <a:srgbClr val="009F5D"/>
                </a:solidFill>
              </a:rPr>
              <a:t>Users/</a:t>
            </a:r>
            <a:r>
              <a:rPr lang="en-US" dirty="0" err="1">
                <a:solidFill>
                  <a:srgbClr val="009F5D"/>
                </a:solidFill>
              </a:rPr>
              <a:t>justinjodrey</a:t>
            </a:r>
            <a:r>
              <a:rPr lang="en-US" dirty="0">
                <a:solidFill>
                  <a:srgbClr val="009F5D"/>
                </a:solidFill>
              </a:rPr>
              <a:t>/Dropbox/Academia/UC/BANA7025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>
                <a:solidFill>
                  <a:srgbClr val="5A5F5E"/>
                </a:solidFill>
              </a:rPr>
              <a:t>)</a:t>
            </a: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5A5F5E"/>
              </a:solidFill>
            </a:endParaRP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5A5F5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getwd</a:t>
            </a:r>
            <a:r>
              <a:rPr dirty="0"/>
              <a:t>()</a:t>
            </a:r>
          </a:p>
          <a:p>
            <a:pPr marL="0" lvl="4" indent="896111" defTabSz="448055">
              <a:lnSpc>
                <a:spcPct val="100000"/>
              </a:lnSpc>
              <a:spcBef>
                <a:spcPts val="1400"/>
              </a:spcBef>
              <a:buSzTx/>
              <a:buNone/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[1] </a:t>
            </a:r>
            <a:r>
              <a:rPr dirty="0">
                <a:solidFill>
                  <a:srgbClr val="009F5D"/>
                </a:solidFill>
              </a:rPr>
              <a:t>"/</a:t>
            </a:r>
            <a:r>
              <a:rPr lang="en-US" dirty="0">
                <a:solidFill>
                  <a:srgbClr val="009F5D"/>
                </a:solidFill>
              </a:rPr>
              <a:t>Users/</a:t>
            </a:r>
            <a:r>
              <a:rPr lang="en-US" dirty="0" err="1">
                <a:solidFill>
                  <a:srgbClr val="009F5D"/>
                </a:solidFill>
              </a:rPr>
              <a:t>justinjodrey</a:t>
            </a:r>
            <a:r>
              <a:rPr lang="en-US" dirty="0">
                <a:solidFill>
                  <a:srgbClr val="009F5D"/>
                </a:solidFill>
              </a:rPr>
              <a:t>/Dropbox/Academia/UC/BANA7025</a:t>
            </a:r>
            <a:r>
              <a:rPr dirty="0">
                <a:solidFill>
                  <a:srgbClr val="009F5D"/>
                </a:solidFill>
              </a:rPr>
              <a:t>"</a:t>
            </a:r>
          </a:p>
        </p:txBody>
      </p:sp>
      <p:sp>
        <p:nvSpPr>
          <p:cNvPr id="235" name="Keeping your files organized is critical"/>
          <p:cNvSpPr txBox="1"/>
          <p:nvPr/>
        </p:nvSpPr>
        <p:spPr>
          <a:xfrm>
            <a:off x="4723090" y="11684327"/>
            <a:ext cx="14247491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Keeping your files organized is critical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  <p:sp>
        <p:nvSpPr>
          <p:cNvPr id="238" name="Set your working directory to the “Session 01” folder you downloaded for this clas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Set your working directory to the “Session 01” folder you downloaded for this class.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PACKAGES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Everything we’ve discussed so far is considered “base R”, which means we do not require additional capabilities to use these functions</a:t>
            </a:r>
          </a:p>
          <a:p>
            <a:r>
              <a:rPr lang="en-US" dirty="0">
                <a:latin typeface="Lato Light" panose="020F0302020204030203" pitchFamily="34" charset="0"/>
              </a:rPr>
              <a:t>Packages are collections of custom functions and objects that extend the capabilities of base R</a:t>
            </a:r>
          </a:p>
          <a:p>
            <a:r>
              <a:rPr lang="en-US" dirty="0">
                <a:latin typeface="Lato Light" panose="020F0302020204030203" pitchFamily="34" charset="0"/>
              </a:rPr>
              <a:t>Examples of packages you may have seen already: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err="1">
                <a:latin typeface="Lato Light" panose="020F0302020204030203" pitchFamily="34" charset="0"/>
              </a:rPr>
              <a:t>dplyr</a:t>
            </a:r>
            <a:r>
              <a:rPr lang="en-US" dirty="0">
                <a:latin typeface="Lato Light" panose="020F0302020204030203" pitchFamily="34" charset="0"/>
              </a:rPr>
              <a:t> (useful for data manipulation)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ggplot2 (useful for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41935921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INSTALLING </a:t>
            </a:r>
            <a:r>
              <a:rPr dirty="0">
                <a:latin typeface="Lato Light" panose="020F0302020204030203" pitchFamily="34" charset="0"/>
              </a:rPr>
              <a:t>Packages</a:t>
            </a:r>
          </a:p>
        </p:txBody>
      </p:sp>
      <p:sp>
        <p:nvSpPr>
          <p:cNvPr id="265" name="# install packages from CRAN…"/>
          <p:cNvSpPr txBox="1">
            <a:spLocks noGrp="1"/>
          </p:cNvSpPr>
          <p:nvPr>
            <p:ph type="body" sz="half" idx="1"/>
          </p:nvPr>
        </p:nvSpPr>
        <p:spPr>
          <a:xfrm>
            <a:off x="474" y="8225925"/>
            <a:ext cx="23753530" cy="521076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 packages from CRAN</a:t>
            </a:r>
            <a:endParaRPr>
              <a:solidFill>
                <a:srgbClr val="515151"/>
              </a:solidFill>
            </a:endParaRP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install.packages(</a:t>
            </a:r>
            <a:r>
              <a:rPr>
                <a:solidFill>
                  <a:srgbClr val="009F5D"/>
                </a:solidFill>
              </a:rPr>
              <a:t>"packagename"</a:t>
            </a:r>
            <a:r>
              <a:t>)</a:t>
            </a: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 packages from Bioconductor</a:t>
            </a:r>
            <a:endParaRPr>
              <a:solidFill>
                <a:srgbClr val="515151"/>
              </a:solidFill>
            </a:endParaRP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009F5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/>
                </a:solidFill>
              </a:rPr>
              <a:t>source(</a:t>
            </a:r>
            <a:r>
              <a:t>"http://bioconductor.org/biocLite.R"</a:t>
            </a:r>
            <a:r>
              <a:rPr>
                <a:solidFill>
                  <a:srgbClr val="515151"/>
                </a:solidFill>
              </a:rPr>
              <a:t>)            </a:t>
            </a:r>
            <a:r>
              <a:rPr>
                <a:solidFill>
                  <a:srgbClr val="797979"/>
                </a:solidFill>
              </a:rPr>
              <a:t># only required the first time</a:t>
            </a:r>
            <a:endParaRPr>
              <a:solidFill>
                <a:srgbClr val="515151"/>
              </a:solidFill>
            </a:endParaRP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biocLite()                                              </a:t>
            </a:r>
            <a:r>
              <a:rPr>
                <a:solidFill>
                  <a:srgbClr val="797979"/>
                </a:solidFill>
              </a:rPr>
              <a:t># only required the first time</a:t>
            </a: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009F5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/>
                </a:solidFill>
              </a:rPr>
              <a:t>biocLite(</a:t>
            </a:r>
            <a:r>
              <a:t>"packagename"</a:t>
            </a:r>
            <a:r>
              <a:rPr>
                <a:solidFill>
                  <a:srgbClr val="515151"/>
                </a:solidFill>
              </a:rPr>
              <a:t>)</a:t>
            </a: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515151"/>
              </a:solidFill>
            </a:endParaRP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 packages from GitHub</a:t>
            </a:r>
            <a:endParaRPr>
              <a:solidFill>
                <a:srgbClr val="515151"/>
              </a:solidFill>
            </a:endParaRP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/>
                </a:solidFill>
              </a:rPr>
              <a:t>install.packages(</a:t>
            </a:r>
            <a:r>
              <a:rPr>
                <a:solidFill>
                  <a:srgbClr val="009F5D"/>
                </a:solidFill>
              </a:rPr>
              <a:t>"devtools"</a:t>
            </a:r>
            <a:r>
              <a:rPr>
                <a:solidFill>
                  <a:srgbClr val="515151"/>
                </a:solidFill>
              </a:rPr>
              <a:t>)                            </a:t>
            </a:r>
            <a:r>
              <a:t># only required the first time</a:t>
            </a:r>
            <a:endParaRPr>
              <a:solidFill>
                <a:srgbClr val="515151"/>
              </a:solidFill>
            </a:endParaRPr>
          </a:p>
          <a:p>
            <a:pPr marL="0" lvl="6" indent="1138427" defTabSz="379475">
              <a:spcBef>
                <a:spcPts val="0"/>
              </a:spcBef>
              <a:buSzTx/>
              <a:buNone/>
              <a:defRPr sz="273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devtools::install_github(</a:t>
            </a:r>
            <a:r>
              <a:rPr>
                <a:solidFill>
                  <a:srgbClr val="009F5D"/>
                </a:solidFill>
              </a:rPr>
              <a:t>"username/packagename"</a:t>
            </a:r>
            <a:r>
              <a:t>)</a:t>
            </a:r>
          </a:p>
        </p:txBody>
      </p:sp>
      <p:sp>
        <p:nvSpPr>
          <p:cNvPr id="266" name="The fundamental unit of shareable code is the package.…"/>
          <p:cNvSpPr txBox="1"/>
          <p:nvPr/>
        </p:nvSpPr>
        <p:spPr>
          <a:xfrm>
            <a:off x="1201749" y="3560007"/>
            <a:ext cx="22279808" cy="390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sz="5500"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Light" panose="020F0302020204030203" pitchFamily="34" charset="0"/>
              </a:rPr>
              <a:t>The fundamental unit of shareable code is the </a:t>
            </a:r>
            <a:r>
              <a:rPr u="sng" dirty="0">
                <a:solidFill>
                  <a:srgbClr val="5A5F5E"/>
                </a:solidFill>
                <a:latin typeface="Lato Light" panose="020F0302020204030203" pitchFamily="34" charset="0"/>
              </a:rPr>
              <a:t>package</a:t>
            </a:r>
            <a:r>
              <a:rPr dirty="0">
                <a:solidFill>
                  <a:srgbClr val="5A5F5E"/>
                </a:solidFill>
                <a:latin typeface="Lato Light" panose="020F0302020204030203" pitchFamily="34" charset="0"/>
              </a:rPr>
              <a:t>.</a:t>
            </a:r>
          </a:p>
          <a:p>
            <a:pPr marL="457200" lvl="3" indent="228600" algn="l" defTabSz="457200">
              <a:lnSpc>
                <a:spcPct val="30000"/>
              </a:lnSpc>
              <a:tabLst>
                <a:tab pos="139700" algn="l"/>
                <a:tab pos="457200" algn="l"/>
              </a:tabLst>
              <a:defRPr sz="4100">
                <a:solidFill>
                  <a:srgbClr val="2A7CDF"/>
                </a:solidFill>
              </a:defRPr>
            </a:pPr>
            <a:endParaRPr dirty="0">
              <a:solidFill>
                <a:srgbClr val="5A5F5E"/>
              </a:solidFill>
              <a:latin typeface="Lato Light" panose="020F0302020204030203" pitchFamily="34" charset="0"/>
            </a:endParaRPr>
          </a:p>
          <a:p>
            <a:pPr marL="457200" lvl="3" indent="228600" algn="l" defTabSz="457200">
              <a:tabLst>
                <a:tab pos="139700" algn="l"/>
                <a:tab pos="457200" algn="l"/>
              </a:tabLst>
              <a:defRPr sz="4100"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CRAN:</a:t>
            </a:r>
            <a:r>
              <a:rPr dirty="0">
                <a:solidFill>
                  <a:srgbClr val="5A5F5E"/>
                </a:solidFill>
                <a:latin typeface="Lato Light" panose="020F0302020204030203" pitchFamily="34" charset="0"/>
              </a:rPr>
              <a:t>             </a:t>
            </a:r>
            <a:r>
              <a:rPr lang="en-US" dirty="0">
                <a:solidFill>
                  <a:srgbClr val="5A5F5E"/>
                </a:solidFill>
                <a:latin typeface="Lato Light" panose="020F0302020204030203" pitchFamily="34" charset="0"/>
              </a:rPr>
              <a:t>		</a:t>
            </a:r>
            <a:r>
              <a:rPr dirty="0">
                <a:solidFill>
                  <a:srgbClr val="5A5F5E"/>
                </a:solidFill>
                <a:latin typeface="Lato Light" panose="020F0302020204030203" pitchFamily="34" charset="0"/>
              </a:rPr>
              <a:t>10,000+</a:t>
            </a:r>
          </a:p>
          <a:p>
            <a:pPr marL="457200" lvl="3" indent="2286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Bioconductor:</a:t>
            </a:r>
            <a:r>
              <a:rPr dirty="0">
                <a:latin typeface="Lato Light" panose="020F0302020204030203" pitchFamily="34" charset="0"/>
              </a:rPr>
              <a:t>  </a:t>
            </a:r>
            <a:r>
              <a:rPr lang="en-US" dirty="0">
                <a:latin typeface="Lato Light" panose="020F0302020204030203" pitchFamily="34" charset="0"/>
              </a:rPr>
              <a:t>	</a:t>
            </a:r>
            <a:r>
              <a:rPr dirty="0">
                <a:latin typeface="Lato Light" panose="020F0302020204030203" pitchFamily="34" charset="0"/>
              </a:rPr>
              <a:t>1,000+</a:t>
            </a:r>
          </a:p>
          <a:p>
            <a:pPr marL="457200" lvl="3" indent="2286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  <a:ea typeface="Gill Sans SemiBold"/>
                <a:cs typeface="Gill Sans SemiBold"/>
                <a:sym typeface="Gill Sans SemiBold"/>
              </a:rPr>
              <a:t>GitHub:  </a:t>
            </a:r>
            <a:r>
              <a:rPr dirty="0">
                <a:latin typeface="Lato Light" panose="020F0302020204030203" pitchFamily="34" charset="0"/>
              </a:rPr>
              <a:t>          </a:t>
            </a:r>
            <a:r>
              <a:rPr lang="en-US" dirty="0">
                <a:latin typeface="Lato Light" panose="020F0302020204030203" pitchFamily="34" charset="0"/>
              </a:rPr>
              <a:t>	</a:t>
            </a:r>
            <a:r>
              <a:rPr dirty="0">
                <a:latin typeface="Lato Light" panose="020F0302020204030203" pitchFamily="34" charset="0"/>
              </a:rPr>
              <a:t>Many more plus beta versions for updated packages not yet published</a:t>
            </a:r>
          </a:p>
        </p:txBody>
      </p:sp>
      <p:sp>
        <p:nvSpPr>
          <p:cNvPr id="267" name="So how do we install these packages?"/>
          <p:cNvSpPr txBox="1"/>
          <p:nvPr/>
        </p:nvSpPr>
        <p:spPr>
          <a:xfrm>
            <a:off x="1025560" y="7481299"/>
            <a:ext cx="17148185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Light" panose="020F0302020204030203" pitchFamily="34" charset="0"/>
              </a:rPr>
              <a:t>So how do we install these packages?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ownload these packages from CRAN:…"/>
          <p:cNvSpPr txBox="1">
            <a:spLocks noGrp="1"/>
          </p:cNvSpPr>
          <p:nvPr>
            <p:ph type="body" idx="1"/>
          </p:nvPr>
        </p:nvSpPr>
        <p:spPr>
          <a:xfrm>
            <a:off x="378251" y="3835400"/>
            <a:ext cx="23050501" cy="7646492"/>
          </a:xfrm>
          <a:prstGeom prst="rect">
            <a:avLst/>
          </a:prstGeom>
        </p:spPr>
        <p:txBody>
          <a:bodyPr/>
          <a:lstStyle/>
          <a:p>
            <a:pPr marL="0" lvl="1" indent="228600" algn="ctr">
              <a:buSzTx/>
              <a:buNone/>
              <a:defRPr sz="10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" panose="020F0502020204030203" pitchFamily="34" charset="0"/>
              </a:rPr>
              <a:t>Install </a:t>
            </a:r>
            <a:r>
              <a:rPr dirty="0">
                <a:latin typeface="Lato" panose="020F0502020204030203" pitchFamily="34" charset="0"/>
              </a:rPr>
              <a:t>these packages from CRAN:</a:t>
            </a:r>
          </a:p>
          <a:p>
            <a:pPr marL="0" indent="0" algn="ctr">
              <a:buSzTx/>
              <a:buNone/>
              <a:defRPr sz="8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dplyr</a:t>
            </a:r>
            <a:endParaRPr dirty="0"/>
          </a:p>
          <a:p>
            <a:pPr marL="0" indent="0" algn="ctr">
              <a:spcBef>
                <a:spcPts val="2000"/>
              </a:spcBef>
              <a:buSzTx/>
              <a:buNone/>
              <a:defRPr sz="8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nycflights13</a:t>
            </a:r>
          </a:p>
          <a:p>
            <a:pPr marL="0" lvl="8" indent="1828800" defTabSz="457200">
              <a:spcBef>
                <a:spcPts val="0"/>
              </a:spcBef>
              <a:buSzTx/>
              <a:buNone/>
              <a:defRPr sz="5000">
                <a:solidFill>
                  <a:srgbClr val="797979"/>
                </a:solidFill>
              </a:defRPr>
            </a:pPr>
            <a:endParaRPr dirty="0"/>
          </a:p>
        </p:txBody>
      </p:sp>
      <p:sp>
        <p:nvSpPr>
          <p:cNvPr id="27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sp>
        <p:nvSpPr>
          <p:cNvPr id="273" name="install.packages(&quot;tidyverse&quot;)…"/>
          <p:cNvSpPr txBox="1">
            <a:spLocks noGrp="1"/>
          </p:cNvSpPr>
          <p:nvPr>
            <p:ph type="body" sz="half" idx="1"/>
          </p:nvPr>
        </p:nvSpPr>
        <p:spPr>
          <a:xfrm>
            <a:off x="474" y="3908559"/>
            <a:ext cx="23753530" cy="37165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 err="1">
                <a:solidFill>
                  <a:srgbClr val="009F5D"/>
                </a:solidFill>
              </a:rPr>
              <a:t>tidyverse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/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install.packages</a:t>
            </a:r>
            <a:r>
              <a:rPr dirty="0"/>
              <a:t>(</a:t>
            </a:r>
            <a:r>
              <a:rPr dirty="0">
                <a:solidFill>
                  <a:srgbClr val="009F5D"/>
                </a:solidFill>
              </a:rPr>
              <a:t>"nycflights13"</a:t>
            </a:r>
            <a:r>
              <a:rPr dirty="0"/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alternative</a:t>
            </a:r>
            <a:endParaRPr dirty="0">
              <a:solidFill>
                <a:srgbClr val="515151"/>
              </a:solidFill>
            </a:endParaRP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install.packages</a:t>
            </a:r>
            <a:r>
              <a:rPr dirty="0"/>
              <a:t>(c(</a:t>
            </a:r>
            <a:r>
              <a:rPr dirty="0">
                <a:solidFill>
                  <a:srgbClr val="009F5D"/>
                </a:solidFill>
              </a:rPr>
              <a:t>“</a:t>
            </a:r>
            <a:r>
              <a:rPr dirty="0" err="1">
                <a:solidFill>
                  <a:srgbClr val="009F5D"/>
                </a:solidFill>
              </a:rPr>
              <a:t>tidyverse</a:t>
            </a:r>
            <a:r>
              <a:rPr dirty="0">
                <a:solidFill>
                  <a:srgbClr val="009F5D"/>
                </a:solidFill>
              </a:rPr>
              <a:t>”, “nycflights13”</a:t>
            </a:r>
            <a:r>
              <a:rPr dirty="0"/>
              <a:t>))</a:t>
            </a:r>
          </a:p>
        </p:txBody>
      </p:sp>
      <p:sp>
        <p:nvSpPr>
          <p:cNvPr id="274" name="For a full list of useful packages see this guide:  http://bit.ly/1x9vkzV"/>
          <p:cNvSpPr txBox="1"/>
          <p:nvPr/>
        </p:nvSpPr>
        <p:spPr>
          <a:xfrm>
            <a:off x="1519946" y="11665738"/>
            <a:ext cx="2135680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" panose="020F0502020204030203" pitchFamily="34" charset="0"/>
              </a:rPr>
              <a:t>For a full list of useful packages see this guide:  </a:t>
            </a:r>
            <a:r>
              <a:rPr u="sng" dirty="0">
                <a:solidFill>
                  <a:srgbClr val="0433FF"/>
                </a:solidFill>
                <a:latin typeface="Lato" panose="020F0502020204030203" pitchFamily="34" charset="0"/>
                <a:hlinkClick r:id="rId2"/>
              </a:rPr>
              <a:t>http://bit.ly/1x9vkzV</a:t>
            </a:r>
            <a:r>
              <a:rPr dirty="0">
                <a:latin typeface="Lato" panose="020F0502020204030203" pitchFamily="34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I installed a package.  Now what?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Installing packages simply downloads them onto your hard drive.</a:t>
            </a:r>
          </a:p>
          <a:p>
            <a:r>
              <a:rPr lang="en-US" dirty="0">
                <a:latin typeface="Lato Light" panose="020F0302020204030203" pitchFamily="34" charset="0"/>
              </a:rPr>
              <a:t>Now you need to load these packages in order to leverage their capabilities.</a:t>
            </a:r>
          </a:p>
          <a:p>
            <a:r>
              <a:rPr lang="en-US" dirty="0">
                <a:latin typeface="Lato Light" panose="020F0302020204030203" pitchFamily="34" charset="0"/>
              </a:rPr>
              <a:t>Important difference!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You only need to install a package once (assuming the package hasn’t changed).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302020204030203" pitchFamily="34" charset="0"/>
              </a:rPr>
              <a:t>You need to load a package every time you start an </a:t>
            </a:r>
            <a:r>
              <a:rPr lang="en-US" dirty="0" err="1">
                <a:latin typeface="Lato Light" panose="020F0302020204030203" pitchFamily="34" charset="0"/>
              </a:rPr>
              <a:t>RStudio</a:t>
            </a:r>
            <a:r>
              <a:rPr lang="en-US" dirty="0">
                <a:latin typeface="Lato Light" panose="020F0302020204030203" pitchFamily="34" charset="0"/>
              </a:rPr>
              <a:t> session.</a:t>
            </a:r>
          </a:p>
        </p:txBody>
      </p:sp>
    </p:spTree>
    <p:extLst>
      <p:ext uri="{BB962C8B-B14F-4D97-AF65-F5344CB8AC3E}">
        <p14:creationId xmlns:p14="http://schemas.microsoft.com/office/powerpoint/2010/main" val="218547288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LOADING </a:t>
            </a:r>
            <a:r>
              <a:rPr dirty="0">
                <a:latin typeface="Lato Light" panose="020F0302020204030203" pitchFamily="34" charset="0"/>
              </a:rPr>
              <a:t>Packages</a:t>
            </a:r>
          </a:p>
        </p:txBody>
      </p:sp>
      <p:sp>
        <p:nvSpPr>
          <p:cNvPr id="277" name="Loading packages:"/>
          <p:cNvSpPr txBox="1"/>
          <p:nvPr/>
        </p:nvSpPr>
        <p:spPr>
          <a:xfrm>
            <a:off x="1025560" y="3169316"/>
            <a:ext cx="17148185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Loading packages:</a:t>
            </a:r>
          </a:p>
        </p:txBody>
      </p:sp>
      <p:sp>
        <p:nvSpPr>
          <p:cNvPr id="278" name="# load the package to use in the current R session…"/>
          <p:cNvSpPr txBox="1"/>
          <p:nvPr/>
        </p:nvSpPr>
        <p:spPr>
          <a:xfrm>
            <a:off x="474" y="4096367"/>
            <a:ext cx="23753530" cy="317595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load the package to use in the current R session</a:t>
            </a:r>
            <a:endParaRPr>
              <a:solidFill>
                <a:srgbClr val="515151"/>
              </a:solidFill>
            </a:endParaRP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6" algn="l" defTabSz="457200"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use a particular function within a package without loading the package</a:t>
            </a:r>
            <a:endParaRPr>
              <a:solidFill>
                <a:srgbClr val="515151"/>
              </a:solidFill>
            </a:endParaRP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stringr::str_replace()</a:t>
            </a:r>
          </a:p>
        </p:txBody>
      </p:sp>
      <p:sp>
        <p:nvSpPr>
          <p:cNvPr id="279" name="Getting help on packages:"/>
          <p:cNvSpPr txBox="1"/>
          <p:nvPr/>
        </p:nvSpPr>
        <p:spPr>
          <a:xfrm>
            <a:off x="1025560" y="7887319"/>
            <a:ext cx="17148185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Getting help on packages:</a:t>
            </a:r>
          </a:p>
        </p:txBody>
      </p:sp>
      <p:sp>
        <p:nvSpPr>
          <p:cNvPr id="280" name="# provides details regarding contents of a package…"/>
          <p:cNvSpPr txBox="1"/>
          <p:nvPr/>
        </p:nvSpPr>
        <p:spPr>
          <a:xfrm>
            <a:off x="474" y="8814369"/>
            <a:ext cx="23753530" cy="43132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261872" algn="l" defTabSz="420623">
              <a:defRPr sz="3036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provides details regarding contents of a package</a:t>
            </a:r>
            <a:endParaRPr dirty="0">
              <a:solidFill>
                <a:srgbClr val="515151"/>
              </a:solidFill>
            </a:endParaRPr>
          </a:p>
          <a:p>
            <a:pPr lvl="6" indent="1261872" algn="l" defTabSz="420623"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help(package = 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 err="1">
                <a:solidFill>
                  <a:srgbClr val="009F5D"/>
                </a:solidFill>
              </a:rPr>
              <a:t>tidyr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/>
              <a:t>)</a:t>
            </a:r>
          </a:p>
          <a:p>
            <a:pPr lvl="6" indent="1261872" algn="l" defTabSz="420623"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lvl="6" indent="1261872" algn="l" defTabSz="420623">
              <a:defRPr sz="3036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list vignettes available for a specific package</a:t>
            </a:r>
            <a:endParaRPr dirty="0">
              <a:solidFill>
                <a:srgbClr val="515151"/>
              </a:solidFill>
            </a:endParaRPr>
          </a:p>
          <a:p>
            <a:pPr lvl="6" indent="1261872" algn="l" defTabSz="420623"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vignette(package = 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 err="1">
                <a:solidFill>
                  <a:srgbClr val="009F5D"/>
                </a:solidFill>
              </a:rPr>
              <a:t>tidyr</a:t>
            </a:r>
            <a:r>
              <a:rPr dirty="0">
                <a:solidFill>
                  <a:srgbClr val="009F5D"/>
                </a:solidFill>
              </a:rPr>
              <a:t>"</a:t>
            </a:r>
            <a:r>
              <a:rPr dirty="0"/>
              <a:t>) </a:t>
            </a:r>
            <a:endParaRPr lang="en-US" dirty="0"/>
          </a:p>
          <a:p>
            <a:pPr lvl="6" indent="1261872" algn="l" defTabSz="420623"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browseVignettes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KraljicMatrix</a:t>
            </a:r>
            <a:r>
              <a:rPr lang="en-US" dirty="0">
                <a:solidFill>
                  <a:srgbClr val="00B050"/>
                </a:solidFill>
              </a:rPr>
              <a:t>”</a:t>
            </a:r>
            <a:r>
              <a:rPr lang="en-US" dirty="0"/>
              <a:t>)</a:t>
            </a:r>
            <a:endParaRPr dirty="0"/>
          </a:p>
          <a:p>
            <a:pPr lvl="6" indent="1261872" algn="l" defTabSz="420623"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lvl="6" indent="1261872" algn="l" defTabSz="420623">
              <a:defRPr sz="3036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view specific vignette</a:t>
            </a:r>
            <a:endParaRPr dirty="0">
              <a:solidFill>
                <a:srgbClr val="515151"/>
              </a:solidFill>
            </a:endParaRPr>
          </a:p>
          <a:p>
            <a:pPr lvl="6" indent="1261872" algn="l" defTabSz="420623">
              <a:defRPr sz="3036">
                <a:solidFill>
                  <a:srgbClr val="009F5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15151"/>
                </a:solidFill>
              </a:rPr>
              <a:t>vignette(</a:t>
            </a:r>
            <a:r>
              <a:rPr dirty="0"/>
              <a:t>“tidy-data"</a:t>
            </a:r>
            <a:r>
              <a:rPr dirty="0">
                <a:solidFill>
                  <a:srgbClr val="515151"/>
                </a:solidFill>
              </a:rPr>
              <a:t>)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ourse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course objectives</a:t>
            </a:r>
          </a:p>
        </p:txBody>
      </p:sp>
      <p:sp>
        <p:nvSpPr>
          <p:cNvPr id="136" name="Perform your data analysis in a literate programming environment…"/>
          <p:cNvSpPr txBox="1">
            <a:spLocks noGrp="1"/>
          </p:cNvSpPr>
          <p:nvPr>
            <p:ph type="body" idx="1"/>
          </p:nvPr>
        </p:nvSpPr>
        <p:spPr>
          <a:xfrm>
            <a:off x="1287147" y="3401650"/>
            <a:ext cx="20140615" cy="9732101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Perform your data analysis in a literate programming environment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Import and manage structured and unstructured data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Manipulate, transform, and summarize your data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Join disparate data sources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Methodically explore and visualize your data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Perform iterative functions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Write your own functions</a:t>
            </a:r>
          </a:p>
          <a:p>
            <a:pPr marL="572516" indent="-572516" defTabSz="808990">
              <a:spcBef>
                <a:spcPts val="2900"/>
              </a:spcBef>
              <a:defRPr sz="5096"/>
            </a:pPr>
            <a:r>
              <a:rPr dirty="0">
                <a:latin typeface="Lato Light" panose="020F0302020204030203" pitchFamily="34" charset="0"/>
              </a:rPr>
              <a:t>Get an introduction to machine learning</a:t>
            </a:r>
          </a:p>
          <a:p>
            <a:pPr marL="0" indent="0" defTabSz="808990">
              <a:spcBef>
                <a:spcPts val="2900"/>
              </a:spcBef>
              <a:buSzTx/>
              <a:buNone/>
              <a:defRPr sz="5096"/>
            </a:pPr>
            <a:r>
              <a:rPr dirty="0">
                <a:latin typeface="Lato Light" panose="020F0302020204030203" pitchFamily="34" charset="0"/>
              </a:rPr>
              <a:t>…all with R!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172" y="8668519"/>
            <a:ext cx="10573816" cy="3885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Read warnings when loading packages!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4811216"/>
            <a:ext cx="23131919" cy="69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661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undamentals"/>
          <p:cNvSpPr txBox="1">
            <a:spLocks noGrp="1"/>
          </p:cNvSpPr>
          <p:nvPr>
            <p:ph type="title"/>
          </p:nvPr>
        </p:nvSpPr>
        <p:spPr>
          <a:xfrm>
            <a:off x="673100" y="6337300"/>
            <a:ext cx="23050500" cy="4559300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latin typeface="Lato Light" panose="020F0302020204030203" pitchFamily="34" charset="0"/>
              </a:rPr>
              <a:t>R Objects</a:t>
            </a: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4" name="Picture 3" descr="C:\Users\Justin\Downloads\software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319" y="511792"/>
            <a:ext cx="12310281" cy="1231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708991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What are atomic vectors?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9938034" cy="88646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The simplest data structure in R</a:t>
            </a:r>
          </a:p>
          <a:p>
            <a:r>
              <a:rPr lang="en-US" dirty="0">
                <a:latin typeface="Lato Light" panose="020F0302020204030203" pitchFamily="34" charset="0"/>
              </a:rPr>
              <a:t>Linear vectors of a single data type</a:t>
            </a:r>
          </a:p>
          <a:p>
            <a:r>
              <a:rPr lang="en-US" dirty="0">
                <a:latin typeface="Lato Light" panose="020F0302020204030203" pitchFamily="34" charset="0"/>
              </a:rPr>
              <a:t>Use </a:t>
            </a:r>
            <a:r>
              <a:rPr lang="en-US" sz="4800" dirty="0" err="1">
                <a:latin typeface="Monaco" panose="020B0509030404040204" pitchFamily="49" charset="0"/>
              </a:rPr>
              <a:t>is.vector</a:t>
            </a:r>
            <a:r>
              <a:rPr lang="en-US" sz="4800" dirty="0">
                <a:latin typeface="Monaco" panose="020B0509030404040204" pitchFamily="49" charset="0"/>
              </a:rPr>
              <a:t>() </a:t>
            </a:r>
            <a:r>
              <a:rPr lang="en-US" dirty="0">
                <a:latin typeface="Lato Light" panose="020F0302020204030203" pitchFamily="34" charset="0"/>
              </a:rPr>
              <a:t>to test if an object is an atomic vector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842" y="5013847"/>
            <a:ext cx="133921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1406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What are atomic vectors?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8709735" cy="8864600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Four </a:t>
            </a:r>
            <a:r>
              <a:rPr lang="en-US" sz="2600" dirty="0">
                <a:latin typeface="Lato Light" panose="020F0302020204030203" pitchFamily="34" charset="0"/>
              </a:rPr>
              <a:t>(actually there are six) </a:t>
            </a:r>
            <a:r>
              <a:rPr lang="en-US" dirty="0">
                <a:latin typeface="Lato Light" panose="020F0302020204030203" pitchFamily="34" charset="0"/>
              </a:rPr>
              <a:t>types of atomic vectors</a:t>
            </a:r>
          </a:p>
          <a:p>
            <a:r>
              <a:rPr lang="en-US" dirty="0">
                <a:latin typeface="Lato Light" panose="020F0302020204030203" pitchFamily="34" charset="0"/>
              </a:rPr>
              <a:t>Some R functions (and most people) refer to doubles as </a:t>
            </a:r>
            <a:r>
              <a:rPr lang="en-US" dirty="0" err="1">
                <a:latin typeface="Lato Light" panose="020F0302020204030203" pitchFamily="34" charset="0"/>
              </a:rPr>
              <a:t>numerics</a:t>
            </a:r>
            <a:endParaRPr lang="en-US" dirty="0">
              <a:latin typeface="Lato Light" panose="020F0302020204030203" pitchFamily="34" charset="0"/>
            </a:endParaRPr>
          </a:p>
          <a:p>
            <a:r>
              <a:rPr lang="en-US" dirty="0">
                <a:latin typeface="Lato Light" panose="020F0302020204030203" pitchFamily="34" charset="0"/>
              </a:rPr>
              <a:t>Use is.*() to test if an atomic vector is a certain data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682" y="3293980"/>
            <a:ext cx="14944725" cy="4133850"/>
          </a:xfrm>
          <a:prstGeom prst="rect">
            <a:avLst/>
          </a:prstGeom>
        </p:spPr>
      </p:pic>
      <p:pic>
        <p:nvPicPr>
          <p:cNvPr id="1026" name="Picture 2" descr="https://d33wubrfki0l68.cloudfront.net/eb6730b841e32292d9ff36b33a590e24b6221f43/57192/diagrams/vectors/summary-tree-atom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690" y="7139740"/>
            <a:ext cx="6858000" cy="58483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80716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Creating 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8709735" cy="8864600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Use the c() function to combine values into a vector (or a list)</a:t>
            </a:r>
          </a:p>
          <a:p>
            <a:r>
              <a:rPr lang="en-US" dirty="0">
                <a:latin typeface="Lato Light" panose="020F0302020204030203" pitchFamily="34" charset="0"/>
              </a:rPr>
              <a:t>Can use many operators or functions to create numeric vectors</a:t>
            </a:r>
          </a:p>
          <a:p>
            <a:r>
              <a:rPr lang="en-US" dirty="0">
                <a:latin typeface="Lato Light" panose="020F0302020204030203" pitchFamily="34" charset="0"/>
              </a:rPr>
              <a:t>Integers are stored as </a:t>
            </a:r>
            <a:r>
              <a:rPr lang="en-US" dirty="0" err="1">
                <a:latin typeface="Lato Light" panose="020F0302020204030203" pitchFamily="34" charset="0"/>
              </a:rPr>
              <a:t>numerics</a:t>
            </a:r>
            <a:r>
              <a:rPr lang="en-US" dirty="0">
                <a:latin typeface="Lato Light" panose="020F0302020204030203" pitchFamily="34" charset="0"/>
              </a:rPr>
              <a:t> by default.  Use an uppercase L after each integer to store as an integer.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111" y="3835400"/>
            <a:ext cx="14449425" cy="81438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39900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QA Every day! Check 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8709735" cy="8864600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Use length() to find the number of elements a vector has</a:t>
            </a:r>
          </a:p>
          <a:p>
            <a:r>
              <a:rPr lang="en-US" dirty="0">
                <a:latin typeface="Lato Light" panose="020F0302020204030203" pitchFamily="34" charset="0"/>
              </a:rPr>
              <a:t>Use </a:t>
            </a:r>
            <a:r>
              <a:rPr lang="en-US" dirty="0" err="1">
                <a:latin typeface="Lato Light" panose="020F0302020204030203" pitchFamily="34" charset="0"/>
              </a:rPr>
              <a:t>typeof</a:t>
            </a:r>
            <a:r>
              <a:rPr lang="en-US" dirty="0">
                <a:latin typeface="Lato Light" panose="020F0302020204030203" pitchFamily="34" charset="0"/>
              </a:rPr>
              <a:t>() or class() to identify the type of atomic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66" y="4424220"/>
            <a:ext cx="10064016" cy="6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5442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90501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Look at documentation for the </a:t>
            </a:r>
            <a:r>
              <a:rPr lang="en-US" b="1" dirty="0" err="1">
                <a:solidFill>
                  <a:schemeClr val="accent5"/>
                </a:solidFill>
                <a:latin typeface="Lato Light" panose="020F0302020204030203" pitchFamily="34" charset="0"/>
              </a:rPr>
              <a:t>runif</a:t>
            </a:r>
            <a:r>
              <a:rPr lang="en-US" b="1" dirty="0">
                <a:solidFill>
                  <a:schemeClr val="accent5"/>
                </a:solidFill>
                <a:latin typeface="Lato Light" panose="020F0302020204030203" pitchFamily="34" charset="0"/>
              </a:rPr>
              <a:t>() </a:t>
            </a:r>
            <a:r>
              <a:rPr lang="en-US" dirty="0">
                <a:latin typeface="Lato Light" panose="020F0302020204030203" pitchFamily="34" charset="0"/>
              </a:rPr>
              <a:t>function.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In your script for today’s class, create a vector with 75 observations that come from a uniform distribution with a minimum value of -3 and a maximum value of 14. (Don’t forget to assign this vector to a variable.  You pick the name!)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Write functions to examine this vector:</a:t>
            </a:r>
          </a:p>
          <a:p>
            <a:pPr lvl="1" defTabSz="726440">
              <a:spcBef>
                <a:spcPts val="0"/>
              </a:spcBef>
              <a:buSzPct val="100000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Is it an atomic vector?</a:t>
            </a:r>
          </a:p>
          <a:p>
            <a:pPr lvl="1" defTabSz="726440">
              <a:spcBef>
                <a:spcPts val="0"/>
              </a:spcBef>
              <a:buSzPct val="100000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What kind of vector is it?</a:t>
            </a:r>
          </a:p>
          <a:p>
            <a:pPr lvl="1" defTabSz="726440">
              <a:spcBef>
                <a:spcPts val="0"/>
              </a:spcBef>
              <a:buSzPct val="100000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How long is the vector?</a:t>
            </a:r>
          </a:p>
        </p:txBody>
      </p:sp>
    </p:spTree>
    <p:extLst>
      <p:ext uri="{BB962C8B-B14F-4D97-AF65-F5344CB8AC3E}">
        <p14:creationId xmlns:p14="http://schemas.microsoft.com/office/powerpoint/2010/main" val="9328098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xfrm>
            <a:off x="673100" y="36924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sp>
        <p:nvSpPr>
          <p:cNvPr id="273" name="install.packages(&quot;tidyverse&quot;)…"/>
          <p:cNvSpPr txBox="1">
            <a:spLocks noGrp="1"/>
          </p:cNvSpPr>
          <p:nvPr>
            <p:ph type="body" sz="half" idx="1"/>
          </p:nvPr>
        </p:nvSpPr>
        <p:spPr>
          <a:xfrm>
            <a:off x="474" y="3432411"/>
            <a:ext cx="23753530" cy="7588156"/>
          </a:xfrm>
          <a:prstGeom prst="rect">
            <a:avLst/>
          </a:prstGeom>
          <a:solidFill>
            <a:srgbClr val="E5E5E5"/>
          </a:solidFill>
        </p:spPr>
        <p:txBody>
          <a:bodyPr anchor="ctr">
            <a:normAutofit/>
          </a:bodyPr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look at documentation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?</a:t>
            </a:r>
            <a:r>
              <a:rPr lang="en-US" dirty="0" err="1"/>
              <a:t>runif</a:t>
            </a:r>
            <a:endParaRPr lang="en-US" dirty="0"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help(</a:t>
            </a:r>
            <a:r>
              <a:rPr lang="en-US" dirty="0" err="1"/>
              <a:t>runif</a:t>
            </a:r>
            <a:r>
              <a:rPr lang="en-US" dirty="0"/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args</a:t>
            </a:r>
            <a:r>
              <a:rPr lang="en-US" dirty="0"/>
              <a:t>(</a:t>
            </a:r>
            <a:r>
              <a:rPr lang="en-US" dirty="0" err="1"/>
              <a:t>runif</a:t>
            </a:r>
            <a:r>
              <a:rPr lang="en-US" dirty="0"/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create vector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runif_vector</a:t>
            </a:r>
            <a:r>
              <a:rPr lang="en-US" dirty="0"/>
              <a:t> &lt;- </a:t>
            </a:r>
            <a:r>
              <a:rPr lang="en-US" dirty="0" err="1"/>
              <a:t>runif</a:t>
            </a:r>
            <a:r>
              <a:rPr lang="en-US" dirty="0"/>
              <a:t>(n = 75,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               min = -3,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               max = 14)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/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examine the vector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is.vector</a:t>
            </a:r>
            <a:r>
              <a:rPr lang="en-US" dirty="0"/>
              <a:t>(</a:t>
            </a:r>
            <a:r>
              <a:rPr lang="en-US" dirty="0" err="1"/>
              <a:t>runif_vector</a:t>
            </a:r>
            <a:r>
              <a:rPr lang="en-US" dirty="0"/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typeof</a:t>
            </a:r>
            <a:r>
              <a:rPr lang="en-US" dirty="0"/>
              <a:t>(</a:t>
            </a:r>
            <a:r>
              <a:rPr lang="en-US" dirty="0" err="1"/>
              <a:t>runif_vector</a:t>
            </a:r>
            <a:r>
              <a:rPr lang="en-US" dirty="0"/>
              <a:t>)  </a:t>
            </a:r>
            <a:r>
              <a:rPr lang="en-US" u="sng" dirty="0"/>
              <a:t>OR</a:t>
            </a:r>
            <a:r>
              <a:rPr lang="en-US" dirty="0"/>
              <a:t>  class(</a:t>
            </a:r>
            <a:r>
              <a:rPr lang="en-US" dirty="0" err="1"/>
              <a:t>runif_vector</a:t>
            </a:r>
            <a:r>
              <a:rPr lang="en-US" dirty="0"/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length(</a:t>
            </a:r>
            <a:r>
              <a:rPr lang="en-US" dirty="0" err="1"/>
              <a:t>runif_vector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54171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10483944" cy="8864600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Attributes are information you can attach to an R object</a:t>
            </a:r>
          </a:p>
          <a:p>
            <a:r>
              <a:rPr lang="en-US" dirty="0">
                <a:latin typeface="Lato Light" panose="020F0302020204030203" pitchFamily="34" charset="0"/>
              </a:rPr>
              <a:t>Attributes will not appear when displaying an object or affect object values</a:t>
            </a:r>
          </a:p>
          <a:p>
            <a:r>
              <a:rPr lang="en-US" dirty="0">
                <a:latin typeface="Lato Light" panose="020F0302020204030203" pitchFamily="34" charset="0"/>
              </a:rPr>
              <a:t>Check for attributes with </a:t>
            </a:r>
            <a:r>
              <a:rPr lang="en-US" sz="5200" dirty="0">
                <a:latin typeface="Monaco" panose="020B0509030404040204" pitchFamily="49" charset="0"/>
              </a:rPr>
              <a:t>attributes()</a:t>
            </a:r>
            <a:endParaRPr lang="en-US" dirty="0">
              <a:latin typeface="Monaco" panose="020B050903040404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594" y="6492638"/>
            <a:ext cx="12913006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1732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The names ATTRIBUTE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10483944" cy="8864600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View the names of each element with </a:t>
            </a:r>
            <a:r>
              <a:rPr lang="en-US" sz="5400" dirty="0">
                <a:latin typeface="Monaco" panose="020B0509030404040204" pitchFamily="49" charset="0"/>
              </a:rPr>
              <a:t>names()</a:t>
            </a:r>
          </a:p>
          <a:p>
            <a:r>
              <a:rPr lang="en-US" dirty="0">
                <a:latin typeface="Lato Light" panose="020F0302020204030203" pitchFamily="34" charset="0"/>
              </a:rPr>
              <a:t>Assign or change names with </a:t>
            </a:r>
            <a:r>
              <a:rPr lang="en-US" sz="2800" dirty="0">
                <a:latin typeface="Lato Light" panose="020F0302020204030203" pitchFamily="34" charset="0"/>
              </a:rPr>
              <a:t>(usually)</a:t>
            </a:r>
            <a:r>
              <a:rPr lang="en-US" dirty="0">
                <a:latin typeface="Lato Light" panose="020F0302020204030203" pitchFamily="34" charset="0"/>
              </a:rPr>
              <a:t> a character vector</a:t>
            </a:r>
          </a:p>
          <a:p>
            <a:r>
              <a:rPr lang="en-US" dirty="0">
                <a:latin typeface="Lato Light" panose="020F0302020204030203" pitchFamily="34" charset="0"/>
              </a:rPr>
              <a:t>Remove value names by assigning a NULL (missing) value to names</a:t>
            </a:r>
            <a:endParaRPr lang="en-US" dirty="0">
              <a:latin typeface="Monaco" panose="020B050903040404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504" y="4717222"/>
            <a:ext cx="13179259" cy="5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08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ots of hands-on coding exercises"/>
          <p:cNvSpPr txBox="1">
            <a:spLocks noGrp="1"/>
          </p:cNvSpPr>
          <p:nvPr>
            <p:ph type="body" idx="1"/>
          </p:nvPr>
        </p:nvSpPr>
        <p:spPr>
          <a:xfrm>
            <a:off x="666750" y="3835400"/>
            <a:ext cx="23050500" cy="8864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10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Lots of hands-on coding exercises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VECTOR COERCION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10483944" cy="886460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latin typeface="Lato Light" panose="020F0302020204030203" pitchFamily="34" charset="0"/>
              </a:rPr>
              <a:t>Combining different data types or forcing functions on certain data types results in </a:t>
            </a:r>
            <a:r>
              <a:rPr lang="en-US" b="1" dirty="0">
                <a:latin typeface="Lato Light" panose="020F0302020204030203" pitchFamily="34" charset="0"/>
              </a:rPr>
              <a:t>coercion</a:t>
            </a:r>
          </a:p>
          <a:p>
            <a:r>
              <a:rPr lang="en-US" dirty="0">
                <a:latin typeface="Lato Light" panose="020F0302020204030203" pitchFamily="34" charset="0"/>
              </a:rPr>
              <a:t>Vector coercion in R always follows a predetermined procedure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651" y="4455040"/>
            <a:ext cx="8638376" cy="67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832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VECTOR COERCION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10483944" cy="886460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Lato Light" panose="020F0302020204030203" pitchFamily="34" charset="0"/>
              </a:rPr>
              <a:t>Forcing functions on data types coerces vectors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3239656" y="3784600"/>
            <a:ext cx="10483944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ctr" hangingPunct="1">
              <a:buNone/>
            </a:pPr>
            <a:r>
              <a:rPr lang="en-US" dirty="0">
                <a:latin typeface="Lato Light" panose="020F0302020204030203" pitchFamily="34" charset="0"/>
              </a:rPr>
              <a:t>Vector coercion isn’t always a bad thing!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035" y="6687545"/>
            <a:ext cx="5172075" cy="466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515" y="6687545"/>
            <a:ext cx="63722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6652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59308"/>
            <a:ext cx="23050500" cy="1705969"/>
          </a:xfrm>
        </p:spPr>
        <p:txBody>
          <a:bodyPr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FUNDAMENTAL DATA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73100" y="2033516"/>
            <a:ext cx="23050500" cy="893929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Lato Light" panose="020F0302020204030203" pitchFamily="34" charset="0"/>
              </a:rPr>
              <a:t>Matrix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73101" y="3835400"/>
            <a:ext cx="8172449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Two-dimensional array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Numeric data only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Use the </a:t>
            </a:r>
            <a:r>
              <a:rPr lang="en-US" sz="5400" dirty="0">
                <a:latin typeface="Monaco" panose="020B0509030404040204" pitchFamily="49" charset="0"/>
              </a:rPr>
              <a:t>matrix() </a:t>
            </a:r>
            <a:r>
              <a:rPr lang="en-US" sz="6500" b="1" dirty="0">
                <a:latin typeface="Lato Light" panose="020F0302020204030203" pitchFamily="34" charset="0"/>
              </a:rPr>
              <a:t>function to create a matrix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endParaRPr lang="en-US" sz="6500" b="1" dirty="0">
              <a:latin typeface="Lato Light" panose="020F03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125" y="3292475"/>
            <a:ext cx="14849475" cy="89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0083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Your turn!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90501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Look at documentation for the matrix() function.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Create a 5x4 matrix of the integers from 1 to 20, filling by rows.  Save the matrix as a variable called </a:t>
            </a:r>
            <a:r>
              <a:rPr lang="en-US" dirty="0" err="1">
                <a:latin typeface="Lato Light" panose="020F0302020204030203" pitchFamily="34" charset="0"/>
              </a:rPr>
              <a:t>example_matrix</a:t>
            </a:r>
            <a:r>
              <a:rPr lang="en-US" dirty="0">
                <a:latin typeface="Lato Light" panose="020F0302020204030203" pitchFamily="34" charset="0"/>
              </a:rPr>
              <a:t>.</a:t>
            </a:r>
          </a:p>
          <a:p>
            <a:pPr marL="1173480" indent="-1173480" defTabSz="726440">
              <a:spcBef>
                <a:spcPts val="5700"/>
              </a:spcBef>
              <a:buSzPct val="100000"/>
              <a:buAutoNum type="arabicPeriod"/>
              <a:defRPr sz="704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>
                <a:latin typeface="Lato Light" panose="020F0302020204030203" pitchFamily="34" charset="0"/>
              </a:rPr>
              <a:t>Examine the names, class, and dimensions of this matrix.</a:t>
            </a:r>
          </a:p>
        </p:txBody>
      </p:sp>
    </p:spTree>
    <p:extLst>
      <p:ext uri="{BB962C8B-B14F-4D97-AF65-F5344CB8AC3E}">
        <p14:creationId xmlns:p14="http://schemas.microsoft.com/office/powerpoint/2010/main" val="246583018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xfrm>
            <a:off x="673100" y="369248"/>
            <a:ext cx="23050500" cy="3429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Solution</a:t>
            </a:r>
          </a:p>
        </p:txBody>
      </p:sp>
      <p:sp>
        <p:nvSpPr>
          <p:cNvPr id="273" name="install.packages(&quot;tidyverse&quot;)…"/>
          <p:cNvSpPr txBox="1">
            <a:spLocks noGrp="1"/>
          </p:cNvSpPr>
          <p:nvPr>
            <p:ph type="body" sz="half" idx="1"/>
          </p:nvPr>
        </p:nvSpPr>
        <p:spPr>
          <a:xfrm>
            <a:off x="474" y="3432410"/>
            <a:ext cx="24383526" cy="9724789"/>
          </a:xfrm>
          <a:prstGeom prst="rect">
            <a:avLst/>
          </a:prstGeom>
          <a:solidFill>
            <a:srgbClr val="E5E5E5"/>
          </a:solidFill>
        </p:spPr>
        <p:txBody>
          <a:bodyPr anchor="ctr">
            <a:normAutofit/>
          </a:bodyPr>
          <a:lstStyle/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documentation for matrix()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?matrix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rgbClr val="00B050"/>
              </a:solidFill>
            </a:endParaRP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create the matrix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bg1"/>
                </a:solidFill>
              </a:rPr>
              <a:t>example_matrix</a:t>
            </a:r>
            <a:r>
              <a:rPr lang="en-US" sz="4000" dirty="0">
                <a:solidFill>
                  <a:schemeClr val="bg1"/>
                </a:solidFill>
              </a:rPr>
              <a:t> &lt;- matrix(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data = 1:20,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nrow</a:t>
            </a:r>
            <a:r>
              <a:rPr lang="en-US" sz="4000" dirty="0">
                <a:solidFill>
                  <a:schemeClr val="bg1"/>
                </a:solidFill>
              </a:rPr>
              <a:t> = 5,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ncol</a:t>
            </a:r>
            <a:r>
              <a:rPr lang="en-US" sz="4000" dirty="0">
                <a:solidFill>
                  <a:schemeClr val="bg1"/>
                </a:solidFill>
              </a:rPr>
              <a:t> = 4,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byrow</a:t>
            </a:r>
            <a:r>
              <a:rPr lang="en-US" sz="4000" dirty="0">
                <a:solidFill>
                  <a:schemeClr val="bg1"/>
                </a:solidFill>
              </a:rPr>
              <a:t> = TRUE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rgbClr val="00B050"/>
              </a:solidFill>
            </a:endParaRP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examine attributes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names(</a:t>
            </a:r>
            <a:r>
              <a:rPr lang="en-US" sz="4000" dirty="0" err="1">
                <a:solidFill>
                  <a:schemeClr val="bg1"/>
                </a:solidFill>
              </a:rPr>
              <a:t>example_matrix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class(</a:t>
            </a:r>
            <a:r>
              <a:rPr lang="en-US" sz="4000" dirty="0" err="1">
                <a:solidFill>
                  <a:schemeClr val="bg1"/>
                </a:solidFill>
              </a:rPr>
              <a:t>example_matrix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lvl="5" indent="1143000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dim(</a:t>
            </a:r>
            <a:r>
              <a:rPr lang="en-US" sz="4000" dirty="0" err="1">
                <a:solidFill>
                  <a:schemeClr val="bg1"/>
                </a:solidFill>
              </a:rPr>
              <a:t>example_matrix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3854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59308"/>
            <a:ext cx="23050500" cy="1705969"/>
          </a:xfrm>
        </p:spPr>
        <p:txBody>
          <a:bodyPr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FUNDAMENTAL DATA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73100" y="2033516"/>
            <a:ext cx="23050500" cy="893929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Lato Light" panose="020F0302020204030203" pitchFamily="34" charset="0"/>
              </a:rPr>
              <a:t>List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73101" y="3835400"/>
            <a:ext cx="8559799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775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One dimension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Each element can be its own object (a vector, matrix, data frame, or even a list)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Use the list() function to create a list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You’ll see lists frequently with linear models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endParaRPr lang="en-US" sz="6500" b="1" dirty="0">
              <a:latin typeface="Lato Light" panose="020F03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2778125"/>
            <a:ext cx="14678025" cy="107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795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59308"/>
            <a:ext cx="23050500" cy="1705969"/>
          </a:xfrm>
        </p:spPr>
        <p:txBody>
          <a:bodyPr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FUNDAMENTAL DATA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73100" y="2033516"/>
            <a:ext cx="23050500" cy="893929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Lato Light" panose="020F0302020204030203" pitchFamily="34" charset="0"/>
              </a:rPr>
              <a:t>Data Frame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73101" y="3835400"/>
            <a:ext cx="8559799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775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Two-dimension version of a list (think of a spreadsheet)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Named list of vectors with specific attributes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Each vector become a column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Vectors (i.e., columns) must be the same length in a data frame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endParaRPr lang="en-US" sz="6500" b="1" dirty="0">
              <a:latin typeface="Lato Light" panose="020F03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3835400"/>
            <a:ext cx="15155862" cy="65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6556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59308"/>
            <a:ext cx="23050500" cy="1705969"/>
          </a:xfrm>
        </p:spPr>
        <p:txBody>
          <a:bodyPr>
            <a:normAutofit/>
          </a:bodyPr>
          <a:lstStyle/>
          <a:p>
            <a:r>
              <a:rPr lang="en-US" dirty="0">
                <a:latin typeface="Lato Light" panose="020F0302020204030203" pitchFamily="34" charset="0"/>
              </a:rPr>
              <a:t>FUNDAMENTAL DATA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73100" y="2033516"/>
            <a:ext cx="23050500" cy="893929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Lato Light" panose="020F0302020204030203" pitchFamily="34" charset="0"/>
              </a:rPr>
              <a:t>Data Frame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73101" y="3835400"/>
            <a:ext cx="23050499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Use the </a:t>
            </a:r>
            <a:r>
              <a:rPr lang="en-US" sz="6500" b="1" dirty="0" err="1">
                <a:latin typeface="Lato Light" panose="020F0302020204030203" pitchFamily="34" charset="0"/>
              </a:rPr>
              <a:t>data.frame</a:t>
            </a:r>
            <a:r>
              <a:rPr lang="en-US" sz="6500" b="1" dirty="0">
                <a:latin typeface="Lato Light" panose="020F0302020204030203" pitchFamily="34" charset="0"/>
              </a:rPr>
              <a:t>() function to create a data frame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Data frames have a special </a:t>
            </a:r>
            <a:r>
              <a:rPr lang="en-US" sz="6500" b="1" dirty="0" err="1">
                <a:latin typeface="Lato Light" panose="020F0302020204030203" pitchFamily="34" charset="0"/>
              </a:rPr>
              <a:t>data.frame</a:t>
            </a:r>
            <a:r>
              <a:rPr lang="en-US" sz="6500" b="1" dirty="0">
                <a:latin typeface="Lato Light" panose="020F0302020204030203" pitchFamily="34" charset="0"/>
              </a:rPr>
              <a:t> class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r>
              <a:rPr lang="en-US" sz="6500" b="1" dirty="0">
                <a:latin typeface="Lato Light" panose="020F0302020204030203" pitchFamily="34" charset="0"/>
              </a:rPr>
              <a:t>Use </a:t>
            </a:r>
            <a:r>
              <a:rPr lang="en-US" sz="6500" b="1" dirty="0" err="1">
                <a:latin typeface="Lato Light" panose="020F0302020204030203" pitchFamily="34" charset="0"/>
              </a:rPr>
              <a:t>str</a:t>
            </a:r>
            <a:r>
              <a:rPr lang="en-US" sz="6500" b="1" dirty="0">
                <a:latin typeface="Lato Light" panose="020F0302020204030203" pitchFamily="34" charset="0"/>
              </a:rPr>
              <a:t>() to examine the structure of a data frame</a:t>
            </a:r>
          </a:p>
          <a:p>
            <a:pPr marL="758952" indent="-758952" algn="l" hangingPunct="1">
              <a:lnSpc>
                <a:spcPct val="110000"/>
              </a:lnSpc>
              <a:spcBef>
                <a:spcPts val="6500"/>
              </a:spcBef>
              <a:buFont typeface="Arial" panose="020B0604020202020204" pitchFamily="34" charset="0"/>
              <a:buChar char="•"/>
            </a:pPr>
            <a:endParaRPr lang="en-US" sz="6500" b="1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4006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xfrm>
            <a:off x="673100" y="369248"/>
            <a:ext cx="23050500" cy="3429000"/>
          </a:xfrm>
          <a:prstGeom prst="rect">
            <a:avLst/>
          </a:prstGeom>
        </p:spPr>
        <p:txBody>
          <a:bodyPr/>
          <a:lstStyle/>
          <a:p>
            <a:endParaRPr dirty="0">
              <a:latin typeface="Lato Light" panose="020F0302020204030203" pitchFamily="34" charset="0"/>
            </a:endParaRPr>
          </a:p>
        </p:txBody>
      </p:sp>
      <p:sp>
        <p:nvSpPr>
          <p:cNvPr id="273" name="install.packages(&quot;tidyverse&quot;)…"/>
          <p:cNvSpPr txBox="1">
            <a:spLocks noGrp="1"/>
          </p:cNvSpPr>
          <p:nvPr>
            <p:ph type="body" sz="half" idx="1"/>
          </p:nvPr>
        </p:nvSpPr>
        <p:spPr>
          <a:xfrm>
            <a:off x="472" y="0"/>
            <a:ext cx="24383527" cy="13716000"/>
          </a:xfrm>
          <a:prstGeom prst="rect">
            <a:avLst/>
          </a:prstGeom>
          <a:solidFill>
            <a:srgbClr val="E5E5E5"/>
          </a:solidFill>
        </p:spPr>
        <p:txBody>
          <a:bodyPr anchor="t">
            <a:normAutofit/>
          </a:bodyPr>
          <a:lstStyle/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example of data frame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bg1"/>
                </a:solidFill>
              </a:rPr>
              <a:t>cool_df</a:t>
            </a:r>
            <a:r>
              <a:rPr lang="en-US" sz="4000" dirty="0">
                <a:solidFill>
                  <a:schemeClr val="bg1"/>
                </a:solidFill>
              </a:rPr>
              <a:t> &lt;- </a:t>
            </a:r>
            <a:r>
              <a:rPr lang="en-US" sz="4000" dirty="0" err="1">
                <a:solidFill>
                  <a:schemeClr val="bg1"/>
                </a:solidFill>
              </a:rPr>
              <a:t>data.frame</a:t>
            </a:r>
            <a:r>
              <a:rPr lang="en-US" sz="4000" dirty="0">
                <a:solidFill>
                  <a:schemeClr val="bg1"/>
                </a:solidFill>
              </a:rPr>
              <a:t>(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  # columns of data frame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observation = c("a", "b", "c", "d"),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rand_norm_value</a:t>
            </a:r>
            <a:r>
              <a:rPr lang="en-US" sz="4000" dirty="0">
                <a:solidFill>
                  <a:schemeClr val="bg1"/>
                </a:solidFill>
              </a:rPr>
              <a:t> = </a:t>
            </a:r>
            <a:r>
              <a:rPr lang="en-US" sz="4000" dirty="0" err="1">
                <a:solidFill>
                  <a:schemeClr val="bg1"/>
                </a:solidFill>
              </a:rPr>
              <a:t>rnorm</a:t>
            </a:r>
            <a:r>
              <a:rPr lang="en-US" sz="4000" dirty="0">
                <a:solidFill>
                  <a:schemeClr val="bg1"/>
                </a:solidFill>
              </a:rPr>
              <a:t>(4),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exclude_flag</a:t>
            </a:r>
            <a:r>
              <a:rPr lang="en-US" sz="4000" dirty="0">
                <a:solidFill>
                  <a:schemeClr val="bg1"/>
                </a:solidFill>
              </a:rPr>
              <a:t> = c(TRUE, FALSE, FALSE, TRUE),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  # other options for data frame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row.names</a:t>
            </a:r>
            <a:r>
              <a:rPr lang="en-US" sz="4000" dirty="0">
                <a:solidFill>
                  <a:schemeClr val="bg1"/>
                </a:solidFill>
              </a:rPr>
              <a:t> = NULL,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stringsAsFactors</a:t>
            </a:r>
            <a:r>
              <a:rPr lang="en-US" sz="4000" dirty="0">
                <a:solidFill>
                  <a:schemeClr val="bg1"/>
                </a:solidFill>
              </a:rPr>
              <a:t> = FALSE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chemeClr val="bg1"/>
              </a:solidFill>
            </a:endParaRP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examine data frame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bg1"/>
                </a:solidFill>
              </a:rPr>
              <a:t>cool_df</a:t>
            </a:r>
            <a:endParaRPr lang="en-US" sz="4000" dirty="0">
              <a:solidFill>
                <a:schemeClr val="bg1"/>
              </a:solidFill>
            </a:endParaRP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bg1"/>
                </a:solidFill>
              </a:rPr>
              <a:t>class(</a:t>
            </a:r>
            <a:r>
              <a:rPr lang="en-US" sz="4000" dirty="0" err="1">
                <a:solidFill>
                  <a:schemeClr val="bg1"/>
                </a:solidFill>
              </a:rPr>
              <a:t>cool_df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lvl="5" indent="112713" defTabSz="457200"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bg1"/>
                </a:solidFill>
              </a:rPr>
              <a:t>str</a:t>
            </a:r>
            <a:r>
              <a:rPr lang="en-US" sz="4000" dirty="0">
                <a:solidFill>
                  <a:schemeClr val="bg1"/>
                </a:solidFill>
              </a:rPr>
              <a:t>(</a:t>
            </a:r>
            <a:r>
              <a:rPr lang="en-US" sz="4000" dirty="0" err="1">
                <a:solidFill>
                  <a:schemeClr val="bg1"/>
                </a:solidFill>
              </a:rPr>
              <a:t>cool_df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12" y="4605110"/>
            <a:ext cx="14170187" cy="75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134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IMPORTING AND EXPORTING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1" y="3835400"/>
            <a:ext cx="10483944" cy="8864600"/>
          </a:xfrm>
        </p:spPr>
        <p:txBody>
          <a:bodyPr anchor="t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Lato Light" panose="020F0302020204030203" pitchFamily="34" charset="0"/>
              </a:rPr>
              <a:t>Importing Data</a:t>
            </a:r>
          </a:p>
          <a:p>
            <a:r>
              <a:rPr lang="en-US" dirty="0">
                <a:latin typeface="Lato Light" panose="020F0302020204030203" pitchFamily="34" charset="0"/>
              </a:rPr>
              <a:t>Use the read.csv() function to read in .csv files</a:t>
            </a:r>
          </a:p>
          <a:p>
            <a:r>
              <a:rPr lang="en-US" dirty="0">
                <a:latin typeface="Lato Light" panose="020F0302020204030203" pitchFamily="34" charset="0"/>
              </a:rPr>
              <a:t>Other read.* functions exist for various file formats</a:t>
            </a:r>
          </a:p>
          <a:p>
            <a:r>
              <a:rPr lang="en-US" dirty="0">
                <a:latin typeface="Lato Light" panose="020F0302020204030203" pitchFamily="34" charset="0"/>
              </a:rPr>
              <a:t>Watch the </a:t>
            </a:r>
            <a:r>
              <a:rPr lang="en-US" dirty="0" err="1">
                <a:latin typeface="Lato Light" panose="020F0302020204030203" pitchFamily="34" charset="0"/>
              </a:rPr>
              <a:t>stringsAsFactors</a:t>
            </a:r>
            <a:r>
              <a:rPr lang="en-US" dirty="0">
                <a:latin typeface="Lato Light" panose="020F0302020204030203" pitchFamily="34" charset="0"/>
              </a:rPr>
              <a:t> argument!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3239656" y="3784600"/>
            <a:ext cx="10483944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ctr" hangingPunct="1">
              <a:buNone/>
            </a:pPr>
            <a:r>
              <a:rPr lang="en-US" sz="5400" dirty="0">
                <a:latin typeface="Lato Light" panose="020F0302020204030203" pitchFamily="34" charset="0"/>
              </a:rPr>
              <a:t>Exporting Data</a:t>
            </a:r>
          </a:p>
          <a:p>
            <a:pPr hangingPunct="1"/>
            <a:r>
              <a:rPr lang="en-US" sz="5400" dirty="0">
                <a:latin typeface="Lato Light" panose="020F0302020204030203" pitchFamily="34" charset="0"/>
              </a:rPr>
              <a:t>Use the write.csv() function to save .csv files to your hard drive</a:t>
            </a:r>
          </a:p>
          <a:p>
            <a:pPr hangingPunct="1"/>
            <a:r>
              <a:rPr lang="en-US" sz="5400" dirty="0">
                <a:latin typeface="Lato Light" panose="020F0302020204030203" pitchFamily="34" charset="0"/>
              </a:rPr>
              <a:t>Watch the </a:t>
            </a:r>
            <a:r>
              <a:rPr lang="en-US" sz="5400" dirty="0" err="1">
                <a:latin typeface="Lato Light" panose="020F0302020204030203" pitchFamily="34" charset="0"/>
              </a:rPr>
              <a:t>row.names</a:t>
            </a:r>
            <a:r>
              <a:rPr lang="en-US" sz="5400" dirty="0">
                <a:latin typeface="Lato Light" panose="020F0302020204030203" pitchFamily="34" charset="0"/>
              </a:rPr>
              <a:t> argument!</a:t>
            </a:r>
          </a:p>
        </p:txBody>
      </p:sp>
    </p:spTree>
    <p:extLst>
      <p:ext uri="{BB962C8B-B14F-4D97-AF65-F5344CB8AC3E}">
        <p14:creationId xmlns:p14="http://schemas.microsoft.com/office/powerpoint/2010/main" val="251765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547" y="-78080"/>
            <a:ext cx="18476906" cy="1387216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You will be overwhelmed!"/>
          <p:cNvSpPr txBox="1"/>
          <p:nvPr/>
        </p:nvSpPr>
        <p:spPr>
          <a:xfrm>
            <a:off x="2796797" y="10379968"/>
            <a:ext cx="18790406" cy="27315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  <a:defRPr sz="2500" i="1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>
              <a:latin typeface="Lato Light" panose="020F0302020204030203" pitchFamily="34" charset="0"/>
            </a:endParaRPr>
          </a:p>
          <a:p>
            <a:pPr>
              <a:lnSpc>
                <a:spcPct val="110000"/>
              </a:lnSpc>
              <a:spcBef>
                <a:spcPts val="2000"/>
              </a:spcBef>
              <a:defRPr sz="2500" i="1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Lato Light" panose="020F0302020204030203" pitchFamily="34" charset="0"/>
            </a:endParaRPr>
          </a:p>
          <a:p>
            <a:pPr>
              <a:lnSpc>
                <a:spcPct val="110000"/>
              </a:lnSpc>
              <a:spcBef>
                <a:spcPts val="2000"/>
              </a:spcBef>
              <a:defRPr sz="75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Lato Light" panose="020F0302020204030203" pitchFamily="34" charset="0"/>
              </a:rPr>
              <a:t>You will be overwhelmed!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286" name="I am a stickler for nicely formatted code"/>
          <p:cNvSpPr txBox="1"/>
          <p:nvPr/>
        </p:nvSpPr>
        <p:spPr>
          <a:xfrm>
            <a:off x="3624257" y="6133646"/>
            <a:ext cx="17148185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406908" indent="-406908" defTabSz="406908">
              <a:tabLst>
                <a:tab pos="114300" algn="l"/>
                <a:tab pos="406400" algn="l"/>
              </a:tabLst>
              <a:defRPr sz="6675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I am a stickler for nicely formatted code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289" name="basic-stuff.r…"/>
          <p:cNvSpPr txBox="1"/>
          <p:nvPr/>
        </p:nvSpPr>
        <p:spPr>
          <a:xfrm>
            <a:off x="-59586" y="6949175"/>
            <a:ext cx="11285400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basic-stuff.r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detail.r</a:t>
            </a:r>
          </a:p>
        </p:txBody>
      </p:sp>
      <p:sp>
        <p:nvSpPr>
          <p:cNvPr id="290" name="Naming scripts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Naming scripts:</a:t>
            </a:r>
          </a:p>
        </p:txBody>
      </p:sp>
      <p:sp>
        <p:nvSpPr>
          <p:cNvPr id="291" name="weather-analysis.R…"/>
          <p:cNvSpPr txBox="1"/>
          <p:nvPr/>
        </p:nvSpPr>
        <p:spPr>
          <a:xfrm>
            <a:off x="13760893" y="6949175"/>
            <a:ext cx="10832493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weather-analysis.R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emerson-text-analysis.R</a:t>
            </a:r>
          </a:p>
        </p:txBody>
      </p:sp>
      <p:sp>
        <p:nvSpPr>
          <p:cNvPr id="292" name="Which is good, which is bad?"/>
          <p:cNvSpPr txBox="1"/>
          <p:nvPr/>
        </p:nvSpPr>
        <p:spPr>
          <a:xfrm>
            <a:off x="6614351" y="11604914"/>
            <a:ext cx="1115529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Which is good, which is bad?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295" name="basic-stuff.r…"/>
          <p:cNvSpPr txBox="1"/>
          <p:nvPr/>
        </p:nvSpPr>
        <p:spPr>
          <a:xfrm>
            <a:off x="-59586" y="6949175"/>
            <a:ext cx="11285400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basic-stuff.r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detail.r</a:t>
            </a:r>
          </a:p>
        </p:txBody>
      </p:sp>
      <p:sp>
        <p:nvSpPr>
          <p:cNvPr id="296" name="Naming scripts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Naming scripts:</a:t>
            </a:r>
          </a:p>
        </p:txBody>
      </p:sp>
      <p:sp>
        <p:nvSpPr>
          <p:cNvPr id="297" name="weather-analysis.R…"/>
          <p:cNvSpPr txBox="1"/>
          <p:nvPr/>
        </p:nvSpPr>
        <p:spPr>
          <a:xfrm>
            <a:off x="13760893" y="6949175"/>
            <a:ext cx="10832493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weather-analysis.R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emerson-text-analysis.R</a:t>
            </a:r>
          </a:p>
        </p:txBody>
      </p:sp>
      <p:sp>
        <p:nvSpPr>
          <p:cNvPr id="298" name="Which is good, which is bad?"/>
          <p:cNvSpPr txBox="1"/>
          <p:nvPr/>
        </p:nvSpPr>
        <p:spPr>
          <a:xfrm>
            <a:off x="6614351" y="11604914"/>
            <a:ext cx="1115529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Which is good, which is bad?</a:t>
            </a:r>
          </a:p>
        </p:txBody>
      </p:sp>
      <p:sp>
        <p:nvSpPr>
          <p:cNvPr id="299" name="Good"/>
          <p:cNvSpPr txBox="1"/>
          <p:nvPr/>
        </p:nvSpPr>
        <p:spPr>
          <a:xfrm>
            <a:off x="17969277" y="5624008"/>
            <a:ext cx="241572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Good</a:t>
            </a:r>
          </a:p>
        </p:txBody>
      </p:sp>
      <p:sp>
        <p:nvSpPr>
          <p:cNvPr id="300" name="Bad"/>
          <p:cNvSpPr txBox="1"/>
          <p:nvPr/>
        </p:nvSpPr>
        <p:spPr>
          <a:xfrm>
            <a:off x="4708676" y="5624008"/>
            <a:ext cx="1748877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Bad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303" name="naming_convention…"/>
          <p:cNvSpPr txBox="1"/>
          <p:nvPr/>
        </p:nvSpPr>
        <p:spPr>
          <a:xfrm>
            <a:off x="-59586" y="6949175"/>
            <a:ext cx="11285400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naming_convention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naming.convention </a:t>
            </a:r>
          </a:p>
        </p:txBody>
      </p:sp>
      <p:sp>
        <p:nvSpPr>
          <p:cNvPr id="304" name="Naming objects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Naming objects:</a:t>
            </a:r>
          </a:p>
        </p:txBody>
      </p:sp>
      <p:sp>
        <p:nvSpPr>
          <p:cNvPr id="305" name="namingconvention…"/>
          <p:cNvSpPr txBox="1"/>
          <p:nvPr/>
        </p:nvSpPr>
        <p:spPr>
          <a:xfrm>
            <a:off x="13760893" y="6949175"/>
            <a:ext cx="10832493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namingconvention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namingConvention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NamingConvention</a:t>
            </a:r>
          </a:p>
        </p:txBody>
      </p:sp>
      <p:sp>
        <p:nvSpPr>
          <p:cNvPr id="306" name="Which is good, which is bad?"/>
          <p:cNvSpPr txBox="1"/>
          <p:nvPr/>
        </p:nvSpPr>
        <p:spPr>
          <a:xfrm>
            <a:off x="6614351" y="11604914"/>
            <a:ext cx="1115529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Which is good, which is bad?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309" name="Which is good, which is bad?"/>
          <p:cNvSpPr txBox="1"/>
          <p:nvPr/>
        </p:nvSpPr>
        <p:spPr>
          <a:xfrm>
            <a:off x="6614351" y="11604914"/>
            <a:ext cx="1115529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Which is good, which is bad?</a:t>
            </a:r>
          </a:p>
        </p:txBody>
      </p:sp>
      <p:sp>
        <p:nvSpPr>
          <p:cNvPr id="310" name="Good"/>
          <p:cNvSpPr txBox="1"/>
          <p:nvPr/>
        </p:nvSpPr>
        <p:spPr>
          <a:xfrm>
            <a:off x="4375252" y="5624008"/>
            <a:ext cx="241572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Good</a:t>
            </a:r>
          </a:p>
        </p:txBody>
      </p:sp>
      <p:sp>
        <p:nvSpPr>
          <p:cNvPr id="311" name="Bad"/>
          <p:cNvSpPr txBox="1"/>
          <p:nvPr/>
        </p:nvSpPr>
        <p:spPr>
          <a:xfrm>
            <a:off x="18302701" y="5624008"/>
            <a:ext cx="1748877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Bad</a:t>
            </a:r>
          </a:p>
        </p:txBody>
      </p:sp>
      <p:sp>
        <p:nvSpPr>
          <p:cNvPr id="312" name="naming_convention…"/>
          <p:cNvSpPr txBox="1"/>
          <p:nvPr/>
        </p:nvSpPr>
        <p:spPr>
          <a:xfrm>
            <a:off x="-59586" y="6949175"/>
            <a:ext cx="11285400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naming_convention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naming.convention </a:t>
            </a:r>
          </a:p>
        </p:txBody>
      </p:sp>
      <p:sp>
        <p:nvSpPr>
          <p:cNvPr id="313" name="namingconvention…"/>
          <p:cNvSpPr txBox="1"/>
          <p:nvPr/>
        </p:nvSpPr>
        <p:spPr>
          <a:xfrm>
            <a:off x="13760893" y="6949175"/>
            <a:ext cx="10832493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namingconvention</a:t>
            </a:r>
            <a:endParaRPr dirty="0"/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namingConvention</a:t>
            </a:r>
            <a:endParaRPr dirty="0"/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NamingConvention</a:t>
            </a:r>
            <a:endParaRPr dirty="0"/>
          </a:p>
        </p:txBody>
      </p:sp>
      <p:sp>
        <p:nvSpPr>
          <p:cNvPr id="314" name="Naming objects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Naming objects: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317" name="#################…"/>
          <p:cNvSpPr txBox="1"/>
          <p:nvPr/>
        </p:nvSpPr>
        <p:spPr>
          <a:xfrm>
            <a:off x="-59586" y="6949175"/>
            <a:ext cx="11285400" cy="68396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Download Data 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Preprocess Data 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Exploratory Analysis 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</p:txBody>
      </p:sp>
      <p:sp>
        <p:nvSpPr>
          <p:cNvPr id="318" name="Organization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Organization:</a:t>
            </a:r>
          </a:p>
        </p:txBody>
      </p:sp>
      <p:sp>
        <p:nvSpPr>
          <p:cNvPr id="319" name="lines of code here…"/>
          <p:cNvSpPr txBox="1"/>
          <p:nvPr/>
        </p:nvSpPr>
        <p:spPr>
          <a:xfrm>
            <a:off x="13760893" y="6949175"/>
            <a:ext cx="10832493" cy="68396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322" name="#################…"/>
          <p:cNvSpPr txBox="1"/>
          <p:nvPr/>
        </p:nvSpPr>
        <p:spPr>
          <a:xfrm>
            <a:off x="-59586" y="6949175"/>
            <a:ext cx="11285400" cy="68396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Download Data 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Preprocess Data 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Exploratory Analysis 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########################</a:t>
            </a:r>
          </a:p>
          <a:p>
            <a:pPr lvl="6" indent="1220723" algn="l" defTabSz="406908"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</p:txBody>
      </p:sp>
      <p:sp>
        <p:nvSpPr>
          <p:cNvPr id="323" name="Organization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Organization:</a:t>
            </a:r>
          </a:p>
        </p:txBody>
      </p:sp>
      <p:sp>
        <p:nvSpPr>
          <p:cNvPr id="324" name="lines of code here…"/>
          <p:cNvSpPr txBox="1"/>
          <p:nvPr/>
        </p:nvSpPr>
        <p:spPr>
          <a:xfrm>
            <a:off x="13760893" y="6949175"/>
            <a:ext cx="10832493" cy="68396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  <a:p>
            <a:pPr lvl="6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lines of code here</a:t>
            </a:r>
          </a:p>
        </p:txBody>
      </p:sp>
      <p:sp>
        <p:nvSpPr>
          <p:cNvPr id="325" name="Good"/>
          <p:cNvSpPr txBox="1"/>
          <p:nvPr/>
        </p:nvSpPr>
        <p:spPr>
          <a:xfrm>
            <a:off x="4352810" y="5624008"/>
            <a:ext cx="246061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Good</a:t>
            </a:r>
          </a:p>
        </p:txBody>
      </p:sp>
      <p:sp>
        <p:nvSpPr>
          <p:cNvPr id="326" name="Bad"/>
          <p:cNvSpPr txBox="1"/>
          <p:nvPr/>
        </p:nvSpPr>
        <p:spPr>
          <a:xfrm>
            <a:off x="18302701" y="5624008"/>
            <a:ext cx="1748877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Bad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329" name="average&lt;-mean(feet/12+inches,na.rm=TRUE)"/>
          <p:cNvSpPr txBox="1"/>
          <p:nvPr/>
        </p:nvSpPr>
        <p:spPr>
          <a:xfrm>
            <a:off x="-59586" y="6949175"/>
            <a:ext cx="12134308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3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average&lt;-mean(feet/12+inches,na.rm=TRUE) </a:t>
            </a:r>
          </a:p>
        </p:txBody>
      </p:sp>
      <p:sp>
        <p:nvSpPr>
          <p:cNvPr id="330" name="Code spacing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Code spacing:</a:t>
            </a:r>
          </a:p>
        </p:txBody>
      </p:sp>
      <p:sp>
        <p:nvSpPr>
          <p:cNvPr id="331" name="average &lt;- mean(feet / 12 + inches, na.rm = TRUE)"/>
          <p:cNvSpPr txBox="1"/>
          <p:nvPr/>
        </p:nvSpPr>
        <p:spPr>
          <a:xfrm>
            <a:off x="13082937" y="6949175"/>
            <a:ext cx="11510449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algn="l" defTabSz="457200">
              <a:defRPr sz="29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average &lt;- mean(feet / 12 + inches, na.rm = TRUE)</a:t>
            </a:r>
          </a:p>
        </p:txBody>
      </p:sp>
      <p:sp>
        <p:nvSpPr>
          <p:cNvPr id="332" name="Which is good, which is bad?"/>
          <p:cNvSpPr txBox="1"/>
          <p:nvPr/>
        </p:nvSpPr>
        <p:spPr>
          <a:xfrm>
            <a:off x="6614351" y="11604914"/>
            <a:ext cx="1115529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Which is good, which is bad?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tyle gu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style guide</a:t>
            </a:r>
          </a:p>
        </p:txBody>
      </p:sp>
      <p:sp>
        <p:nvSpPr>
          <p:cNvPr id="335" name="average&lt;-mean(feet/12+inches,na.rm=TRUE)"/>
          <p:cNvSpPr txBox="1"/>
          <p:nvPr/>
        </p:nvSpPr>
        <p:spPr>
          <a:xfrm>
            <a:off x="-59586" y="6949175"/>
            <a:ext cx="12134308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3" algn="l" defTabSz="457200"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average&lt;-mean(feet/12+inches,na.rm=TRUE) </a:t>
            </a:r>
          </a:p>
        </p:txBody>
      </p:sp>
      <p:sp>
        <p:nvSpPr>
          <p:cNvPr id="336" name="Code spacing:"/>
          <p:cNvSpPr txBox="1"/>
          <p:nvPr/>
        </p:nvSpPr>
        <p:spPr>
          <a:xfrm>
            <a:off x="802438" y="4359514"/>
            <a:ext cx="17148186" cy="10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defRPr>
                <a:solidFill>
                  <a:srgbClr val="2A7CDF"/>
                </a:solidFill>
              </a:defRPr>
            </a:pPr>
            <a:r>
              <a:rPr dirty="0">
                <a:solidFill>
                  <a:srgbClr val="5A5F5E"/>
                </a:solidFill>
                <a:latin typeface="Lato Black" panose="020F0A02020204030203" pitchFamily="34" charset="0"/>
              </a:rPr>
              <a:t>Code spacing:</a:t>
            </a:r>
          </a:p>
        </p:txBody>
      </p:sp>
      <p:sp>
        <p:nvSpPr>
          <p:cNvPr id="337" name="average &lt;- mean(feet / 12 + inches, na.rm = TRUE)"/>
          <p:cNvSpPr txBox="1"/>
          <p:nvPr/>
        </p:nvSpPr>
        <p:spPr>
          <a:xfrm>
            <a:off x="13082937" y="6949175"/>
            <a:ext cx="11510449" cy="31759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algn="l" defTabSz="457200">
              <a:defRPr sz="29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average &lt;- mean(feet / 12 + inches, na.rm = TRUE)</a:t>
            </a:r>
          </a:p>
        </p:txBody>
      </p:sp>
      <p:sp>
        <p:nvSpPr>
          <p:cNvPr id="338" name="Which is good, which is bad?"/>
          <p:cNvSpPr txBox="1"/>
          <p:nvPr/>
        </p:nvSpPr>
        <p:spPr>
          <a:xfrm>
            <a:off x="6614351" y="11604914"/>
            <a:ext cx="1115529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Which is good, which is bad?</a:t>
            </a:r>
          </a:p>
        </p:txBody>
      </p:sp>
      <p:sp>
        <p:nvSpPr>
          <p:cNvPr id="339" name="Good"/>
          <p:cNvSpPr txBox="1"/>
          <p:nvPr/>
        </p:nvSpPr>
        <p:spPr>
          <a:xfrm>
            <a:off x="17969277" y="5624008"/>
            <a:ext cx="2415726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Good</a:t>
            </a:r>
          </a:p>
        </p:txBody>
      </p:sp>
      <p:sp>
        <p:nvSpPr>
          <p:cNvPr id="340" name="Bad"/>
          <p:cNvSpPr txBox="1"/>
          <p:nvPr/>
        </p:nvSpPr>
        <p:spPr>
          <a:xfrm>
            <a:off x="4708676" y="5624008"/>
            <a:ext cx="1748877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Bad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what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what to remember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lass material"/>
          <p:cNvSpPr txBox="1">
            <a:spLocks noGrp="1"/>
          </p:cNvSpPr>
          <p:nvPr>
            <p:ph type="title"/>
          </p:nvPr>
        </p:nvSpPr>
        <p:spPr>
          <a:xfrm>
            <a:off x="7149130" y="355600"/>
            <a:ext cx="12185551" cy="3429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class material</a:t>
            </a:r>
          </a:p>
        </p:txBody>
      </p:sp>
      <p:sp>
        <p:nvSpPr>
          <p:cNvPr id="148" name="Oval"/>
          <p:cNvSpPr/>
          <p:nvPr/>
        </p:nvSpPr>
        <p:spPr>
          <a:xfrm>
            <a:off x="6166794" y="7889594"/>
            <a:ext cx="792714" cy="640798"/>
          </a:xfrm>
          <a:prstGeom prst="ellips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149" name="https://uc-r.github.io"/>
          <p:cNvSpPr txBox="1"/>
          <p:nvPr/>
        </p:nvSpPr>
        <p:spPr>
          <a:xfrm>
            <a:off x="502023" y="1963654"/>
            <a:ext cx="769171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u="sng">
                <a:latin typeface="Gill Sans"/>
                <a:ea typeface="Gill Sans"/>
                <a:cs typeface="Gill Sans"/>
                <a:sym typeface="Gill Sans"/>
                <a:hlinkClick r:id="rId2"/>
              </a:defRPr>
            </a:lvl1pPr>
          </a:lstStyle>
          <a:p>
            <a:pPr>
              <a:defRPr u="none"/>
            </a:pPr>
            <a:r>
              <a:rPr lang="en-US" u="sng" dirty="0">
                <a:latin typeface="Lato Light" panose="020F0302020204030203" pitchFamily="34" charset="0"/>
                <a:hlinkClick r:id="rId2"/>
              </a:rPr>
              <a:t>https://zzz1990771.github.io/data_wrangling</a:t>
            </a:r>
            <a:endParaRPr u="sng" dirty="0">
              <a:latin typeface="Lato Light" panose="020F0302020204030203" pitchFamily="34" charset="0"/>
              <a:hlinkClick r:id="rId2"/>
            </a:endParaRPr>
          </a:p>
        </p:txBody>
      </p:sp>
      <p:sp>
        <p:nvSpPr>
          <p:cNvPr id="150" name="All material online…"/>
          <p:cNvSpPr txBox="1"/>
          <p:nvPr/>
        </p:nvSpPr>
        <p:spPr>
          <a:xfrm>
            <a:off x="10123406" y="9761718"/>
            <a:ext cx="623699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5468" indent="-575468" algn="l">
              <a:buClr>
                <a:srgbClr val="535353"/>
              </a:buClr>
              <a:buSzPct val="82000"/>
              <a:buChar char="•"/>
              <a:defRPr sz="3500"/>
            </a:pPr>
            <a:r>
              <a:rPr dirty="0">
                <a:latin typeface="Lato Light" panose="020F0302020204030203" pitchFamily="34" charset="0"/>
              </a:rPr>
              <a:t>All material online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  <a:defRPr sz="3500"/>
            </a:pPr>
            <a:r>
              <a:rPr dirty="0">
                <a:latin typeface="Lato Light" panose="020F0302020204030203" pitchFamily="34" charset="0"/>
              </a:rPr>
              <a:t>Tutorials, resources, &amp; exercises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  <a:defRPr sz="3500"/>
            </a:pPr>
            <a:r>
              <a:rPr dirty="0">
                <a:latin typeface="Lato Light" panose="020F0302020204030203" pitchFamily="34" charset="0"/>
              </a:rPr>
              <a:t>Any info regarding class prep</a:t>
            </a:r>
          </a:p>
        </p:txBody>
      </p:sp>
      <p:pic>
        <p:nvPicPr>
          <p:cNvPr id="151" name="Screen Shot 2017-07-05 at 10.57.08 AM.png" descr="Screen Shot 2017-07-05 at 10.57.0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227" y="2713625"/>
            <a:ext cx="9539786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17-08-22 at 11.00.32 AM.png" descr="Screen Shot 2017-08-22 at 11.00.32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3781" y="4012457"/>
            <a:ext cx="10210801" cy="924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Connection Line"/>
          <p:cNvSpPr/>
          <p:nvPr/>
        </p:nvSpPr>
        <p:spPr>
          <a:xfrm>
            <a:off x="4619825" y="6201885"/>
            <a:ext cx="11296632" cy="2633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512" y="20138"/>
                  <a:pt x="14712" y="12938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tailEnd type="triangle"/>
          </a:ln>
        </p:spPr>
        <p:txBody>
          <a:bodyPr/>
          <a:lstStyle/>
          <a:p>
            <a:endParaRPr>
              <a:latin typeface="Lato Light" panose="020F0302020204030203" pitchFamily="34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unctions to 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functions to remember</a:t>
            </a:r>
          </a:p>
        </p:txBody>
      </p:sp>
      <p:graphicFrame>
        <p:nvGraphicFramePr>
          <p:cNvPr id="359" name="Table"/>
          <p:cNvGraphicFramePr/>
          <p:nvPr>
            <p:extLst>
              <p:ext uri="{D42A27DB-BD31-4B8C-83A1-F6EECF244321}">
                <p14:modId xmlns:p14="http://schemas.microsoft.com/office/powerpoint/2010/main" val="2817965621"/>
              </p:ext>
            </p:extLst>
          </p:nvPr>
        </p:nvGraphicFramePr>
        <p:xfrm>
          <a:off x="1600231" y="3813297"/>
          <a:ext cx="21770286" cy="9436488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299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95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Operator/Function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dirty="0">
                          <a:solidFill>
                            <a:srgbClr val="FFFFFF"/>
                          </a:solidFill>
                          <a:latin typeface="Lato Light" panose="020F0302020204030203" pitchFamily="34" charset="0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help(), ?, example()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Get help on functions and provide examples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getwd(), setwd()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Get and set your working directory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+, -, *, /, ^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Arithmetic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&lt;-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Assignment operator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ls(), rm()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list and remove objects in your global environment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install.packages(), library()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5A5F5E"/>
                          </a:solidFill>
                          <a:latin typeface="Lato Light" panose="020F0302020204030203" pitchFamily="34" charset="0"/>
                        </a:rPr>
                        <a:t>Install and load packages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7956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vignette()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rgbClr val="797979"/>
                          </a:solidFill>
                          <a:latin typeface="Lato Light" panose="020F0302020204030203" pitchFamily="34" charset="0"/>
                        </a:rPr>
                        <a:t>View/list package vignette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lass gr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Lato Light" panose="020F0302020204030203" pitchFamily="34" charset="0"/>
              </a:rPr>
              <a:t>class grading</a:t>
            </a:r>
          </a:p>
        </p:txBody>
      </p:sp>
      <p:sp>
        <p:nvSpPr>
          <p:cNvPr id="157" name="Rounded Rectangle"/>
          <p:cNvSpPr/>
          <p:nvPr/>
        </p:nvSpPr>
        <p:spPr>
          <a:xfrm>
            <a:off x="1180408" y="2984268"/>
            <a:ext cx="10034384" cy="4773750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158" name="Rounded Rectangle"/>
          <p:cNvSpPr/>
          <p:nvPr/>
        </p:nvSpPr>
        <p:spPr>
          <a:xfrm>
            <a:off x="12880914" y="2984268"/>
            <a:ext cx="10034383" cy="4773750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159" name="Rounded Rectangle"/>
          <p:cNvSpPr/>
          <p:nvPr/>
        </p:nvSpPr>
        <p:spPr>
          <a:xfrm>
            <a:off x="12880913" y="8315790"/>
            <a:ext cx="10034383" cy="5059988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160" name="Engagement 10%"/>
          <p:cNvSpPr txBox="1"/>
          <p:nvPr/>
        </p:nvSpPr>
        <p:spPr>
          <a:xfrm>
            <a:off x="2854237" y="3423512"/>
            <a:ext cx="6179578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Lato Light" panose="020F0302020204030203" pitchFamily="34" charset="0"/>
              </a:rPr>
              <a:t>Engagement 10%</a:t>
            </a:r>
          </a:p>
        </p:txBody>
      </p:sp>
      <p:sp>
        <p:nvSpPr>
          <p:cNvPr id="161" name="DataCamp Modules 20%"/>
          <p:cNvSpPr txBox="1"/>
          <p:nvPr/>
        </p:nvSpPr>
        <p:spPr>
          <a:xfrm>
            <a:off x="14245976" y="3423512"/>
            <a:ext cx="7981036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Lato Light" panose="020F0302020204030203" pitchFamily="34" charset="0"/>
              </a:rPr>
              <a:t>Homework Assignments </a:t>
            </a:r>
            <a:r>
              <a:rPr dirty="0">
                <a:latin typeface="Lato Light" panose="020F0302020204030203" pitchFamily="34" charset="0"/>
              </a:rPr>
              <a:t>20%</a:t>
            </a:r>
          </a:p>
        </p:txBody>
      </p:sp>
      <p:sp>
        <p:nvSpPr>
          <p:cNvPr id="162" name="Final Project 50%"/>
          <p:cNvSpPr txBox="1"/>
          <p:nvPr/>
        </p:nvSpPr>
        <p:spPr>
          <a:xfrm>
            <a:off x="13907586" y="8498091"/>
            <a:ext cx="798103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Lato Light" panose="020F0302020204030203" pitchFamily="34" charset="0"/>
              </a:rPr>
              <a:t>Final Project 50%</a:t>
            </a:r>
          </a:p>
        </p:txBody>
      </p:sp>
      <p:sp>
        <p:nvSpPr>
          <p:cNvPr id="163" name="In class discussion…"/>
          <p:cNvSpPr txBox="1"/>
          <p:nvPr/>
        </p:nvSpPr>
        <p:spPr>
          <a:xfrm>
            <a:off x="1673511" y="4550406"/>
            <a:ext cx="904817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In class discussion</a:t>
            </a: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Slack</a:t>
            </a:r>
            <a:r>
              <a:rPr dirty="0">
                <a:latin typeface="Lato Light" panose="020F0302020204030203" pitchFamily="34" charset="0"/>
              </a:rPr>
              <a:t> discussions</a:t>
            </a:r>
          </a:p>
        </p:txBody>
      </p:sp>
      <p:sp>
        <p:nvSpPr>
          <p:cNvPr id="164" name="Fully reproducible HTML report…"/>
          <p:cNvSpPr txBox="1"/>
          <p:nvPr/>
        </p:nvSpPr>
        <p:spPr>
          <a:xfrm>
            <a:off x="13528912" y="9566015"/>
            <a:ext cx="8872997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sz="4400" dirty="0">
                <a:latin typeface="Lato Light" panose="020F0302020204030203" pitchFamily="34" charset="0"/>
              </a:rPr>
              <a:t>Fully reproducible HTML report</a:t>
            </a: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sz="4400" dirty="0">
                <a:latin typeface="Lato Light" panose="020F0302020204030203" pitchFamily="34" charset="0"/>
              </a:rPr>
              <a:t>Imports, cleans, prepares, explores publicly available data</a:t>
            </a: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sz="4400" dirty="0">
                <a:latin typeface="Lato Light" panose="020F0302020204030203" pitchFamily="34" charset="0"/>
              </a:rPr>
              <a:t>Helps to build your portfolio</a:t>
            </a:r>
          </a:p>
        </p:txBody>
      </p:sp>
      <p:sp>
        <p:nvSpPr>
          <p:cNvPr id="165" name="Rounded Rectangle"/>
          <p:cNvSpPr/>
          <p:nvPr/>
        </p:nvSpPr>
        <p:spPr>
          <a:xfrm>
            <a:off x="1180408" y="8300412"/>
            <a:ext cx="10034384" cy="5059988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latin typeface="Lato Light" panose="020F0302020204030203" pitchFamily="34" charset="0"/>
            </a:endParaRPr>
          </a:p>
        </p:txBody>
      </p:sp>
      <p:sp>
        <p:nvSpPr>
          <p:cNvPr id="166" name="Mid-term Project Eval 20%"/>
          <p:cNvSpPr txBox="1"/>
          <p:nvPr/>
        </p:nvSpPr>
        <p:spPr>
          <a:xfrm>
            <a:off x="2207082" y="8482713"/>
            <a:ext cx="7981036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Lato Light" panose="020F0302020204030203" pitchFamily="34" charset="0"/>
              </a:rPr>
              <a:t>Mid-term Project Eval 20%</a:t>
            </a:r>
          </a:p>
        </p:txBody>
      </p:sp>
      <p:sp>
        <p:nvSpPr>
          <p:cNvPr id="167" name="HTML report via R Markdown…"/>
          <p:cNvSpPr txBox="1"/>
          <p:nvPr/>
        </p:nvSpPr>
        <p:spPr>
          <a:xfrm>
            <a:off x="1334932" y="9550637"/>
            <a:ext cx="9218188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HTML report via R Markdown</a:t>
            </a: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Completes items 1.1-3.5 of the grading rubric</a:t>
            </a: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Helps to build your final project</a:t>
            </a:r>
          </a:p>
        </p:txBody>
      </p:sp>
      <p:sp>
        <p:nvSpPr>
          <p:cNvPr id="168" name="DataCamp modules for each week…"/>
          <p:cNvSpPr txBox="1"/>
          <p:nvPr/>
        </p:nvSpPr>
        <p:spPr>
          <a:xfrm>
            <a:off x="13219120" y="4447739"/>
            <a:ext cx="93579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sz="4800" dirty="0">
                <a:latin typeface="Lato Light" panose="020F0302020204030203" pitchFamily="34" charset="0"/>
              </a:rPr>
              <a:t>Must be completed by </a:t>
            </a:r>
            <a:r>
              <a:rPr lang="en-US" sz="4800" dirty="0">
                <a:latin typeface="Lato Light" panose="020F0302020204030203" pitchFamily="34" charset="0"/>
              </a:rPr>
              <a:t>Sun </a:t>
            </a:r>
            <a:r>
              <a:rPr sz="4800" dirty="0">
                <a:latin typeface="Lato Light" panose="020F0302020204030203" pitchFamily="34" charset="0"/>
              </a:rPr>
              <a:t>@ </a:t>
            </a:r>
            <a:r>
              <a:rPr lang="en-US" sz="4800" dirty="0">
                <a:latin typeface="Lato Light" panose="020F0302020204030203" pitchFamily="34" charset="0"/>
              </a:rPr>
              <a:t>1159pm</a:t>
            </a:r>
            <a:endParaRPr sz="4800" dirty="0">
              <a:latin typeface="Lato Light" panose="020F0302020204030203" pitchFamily="34" charset="0"/>
            </a:endParaRP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lang="en-US" sz="4800" dirty="0">
                <a:latin typeface="Lato Light" panose="020F0302020204030203" pitchFamily="34" charset="0"/>
              </a:rPr>
              <a:t>individual </a:t>
            </a:r>
            <a:r>
              <a:rPr lang="en-US" sz="4800" dirty="0" err="1">
                <a:latin typeface="Lato Light" panose="020F0302020204030203" pitchFamily="34" charset="0"/>
              </a:rPr>
              <a:t>homeworks</a:t>
            </a:r>
            <a:r>
              <a:rPr lang="en-US" sz="4800" dirty="0">
                <a:latin typeface="Lato Light" panose="020F0302020204030203" pitchFamily="34" charset="0"/>
              </a:rPr>
              <a:t>!</a:t>
            </a:r>
          </a:p>
          <a:p>
            <a:pPr marL="575468" indent="-575468" algn="l">
              <a:buClr>
                <a:srgbClr val="FFFFFF"/>
              </a:buClr>
              <a:buSzPct val="82000"/>
              <a:buChar char="•"/>
              <a:defRPr>
                <a:solidFill>
                  <a:srgbClr val="FFFFFF"/>
                </a:solidFill>
              </a:defRPr>
            </a:pPr>
            <a:r>
              <a:rPr lang="en-US" sz="4800" dirty="0">
                <a:latin typeface="Lato Light" panose="020F0302020204030203" pitchFamily="34" charset="0"/>
              </a:rPr>
              <a:t>Submit via Canopy</a:t>
            </a:r>
            <a:endParaRPr sz="4800" dirty="0">
              <a:latin typeface="Lato Light" panose="020F0302020204030203" pitchFamily="34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che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TENTATIVE </a:t>
            </a:r>
            <a:r>
              <a:rPr dirty="0">
                <a:latin typeface="Lato Light" panose="020F0302020204030203" pitchFamily="34" charset="0"/>
              </a:rPr>
              <a:t>schedule</a:t>
            </a:r>
          </a:p>
        </p:txBody>
      </p:sp>
      <p:graphicFrame>
        <p:nvGraphicFramePr>
          <p:cNvPr id="171" name="Table"/>
          <p:cNvGraphicFramePr/>
          <p:nvPr>
            <p:extLst>
              <p:ext uri="{D42A27DB-BD31-4B8C-83A1-F6EECF244321}">
                <p14:modId xmlns:p14="http://schemas.microsoft.com/office/powerpoint/2010/main" val="3292518417"/>
              </p:ext>
            </p:extLst>
          </p:nvPr>
        </p:nvGraphicFramePr>
        <p:xfrm>
          <a:off x="1454117" y="2877599"/>
          <a:ext cx="21475763" cy="10780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07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4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0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Readings to complete BEFORE</a:t>
                      </a:r>
                      <a:r>
                        <a:rPr lang="en-US" sz="4000" u="sng" baseline="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class</a:t>
                      </a:r>
                      <a:endParaRPr sz="4000" u="sng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u="sng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Due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 12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Introduction &amp; </a:t>
                      </a:r>
                      <a:r>
                        <a:rPr lang="en-US" dirty="0"/>
                        <a:t>Base R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dirty="0"/>
                        <a:t>Intro to the course, R, and </a:t>
                      </a:r>
                      <a:r>
                        <a:rPr dirty="0" err="1"/>
                        <a:t>RStudio</a:t>
                      </a:r>
                      <a:endParaRPr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lang="en-US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Base</a:t>
                      </a:r>
                      <a:r>
                        <a:rPr lang="en-US" baseline="0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R and Data Cleaning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</a:t>
                      </a:r>
                      <a:r>
                        <a:rPr lang="en-US" sz="2400" baseline="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19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First Date Guidelines for Data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lang="en-US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Reproducible</a:t>
                      </a:r>
                      <a:r>
                        <a:rPr lang="en-US" baseline="0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documents and workflow management</a:t>
                      </a:r>
                      <a:endParaRPr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lang="en-US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Importing</a:t>
                      </a:r>
                      <a:r>
                        <a:rPr lang="en-US" baseline="0" dirty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data and getting to know it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27 of R for Data Science (R4DS), sections 27.1 through 27.5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#1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OCT 18 @ 11:59PM)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October 26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b="1" dirty="0"/>
                        <a:t>Tidy</a:t>
                      </a:r>
                      <a:r>
                        <a:rPr lang="en-US" b="1" baseline="0" dirty="0"/>
                        <a:t> Data and Data Manipulation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dirty="0"/>
                        <a:t>Tidying &amp; preparing data for analysis</a:t>
                      </a:r>
                      <a:endParaRPr lang="en-US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 </a:t>
                      </a:r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manipulation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12 of R4DS, sections 12.1 through 12.5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5 of R4DS, sections 5.1 through 5.4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#2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OCT 25 @ 11:59PM)</a:t>
                      </a:r>
                      <a:endParaRPr lang="en-US"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 2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Data Transformation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</a:t>
                      </a: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	</a:t>
                      </a:r>
                      <a:r>
                        <a:t>Relational data</a:t>
                      </a:r>
                      <a:endParaRPr lang="en-US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lang="en-US">
                          <a:latin typeface="Symbol"/>
                          <a:ea typeface="Symbol"/>
                          <a:cs typeface="Symbol"/>
                          <a:sym typeface="Symbol"/>
                        </a:rPr>
                        <a:t>· </a:t>
                      </a:r>
                      <a:r>
                        <a:rPr lang="en-US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Leveraging</a:t>
                      </a:r>
                      <a:r>
                        <a:rPr lang="en-US" baseline="0">
                          <a:latin typeface="Times New Roman"/>
                          <a:ea typeface="Symbol"/>
                          <a:cs typeface="Times New Roman"/>
                          <a:sym typeface="Times New Roman"/>
                        </a:rPr>
                        <a:t> the Tidyverse to simplify data wrangling</a:t>
                      </a:r>
                      <a:endParaRPr dirty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5 of R4DS, sections 5.5 through 5.7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Mid-term Project Evaluation
(Due </a:t>
                      </a:r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 1</a:t>
                      </a: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@ </a:t>
                      </a:r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11:59</a:t>
                      </a: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PM)</a:t>
                      </a:r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 9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Data Visualization</a:t>
                      </a:r>
                      <a:endParaRPr b="0" dirty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rPr dirty="0"/>
                        <a:t>Data visualizations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3 of R4DS, all sections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#3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NOV 8 @ 11:59PM)</a:t>
                      </a:r>
                      <a:endParaRPr lang="en-US"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November 16</a:t>
                      </a: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Creating Efficient Code</a:t>
                      </a:r>
                      <a:endParaRPr b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Control statements and iterations</a:t>
                      </a:r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Writing functions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19 of R4DS, sections 19.1 through 19.6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21 of R4DS, sections 21.1 through 21.5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Homework #4</a:t>
                      </a:r>
                    </a:p>
                    <a:p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(Due NOV 15 @ 11:59PM)</a:t>
                      </a:r>
                      <a:endParaRPr lang="en-US" dirty="0"/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75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400" dirty="0">
                        <a:solidFill>
                          <a:srgbClr val="5A5F5E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Introduction to Applied Modeling</a:t>
                      </a:r>
                      <a:endParaRPr b="0"/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Unsupervised learning</a:t>
                      </a:r>
                    </a:p>
                    <a:p>
                      <a:pPr marL="457200" indent="-228600" algn="l" defTabSz="457200"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>
                          <a:latin typeface="Symbol"/>
                          <a:ea typeface="Symbol"/>
                          <a:cs typeface="Symbol"/>
                          <a:sym typeface="Symbol"/>
                        </a:rPr>
                        <a:t>·	</a:t>
                      </a:r>
                      <a:r>
                        <a:t>Supervised learning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22 of R4DS, all sections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Chapter 23 of R4DS, all sections</a:t>
                      </a:r>
                      <a:endParaRPr lang="en-US" sz="20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Project Due
(</a:t>
                      </a:r>
                      <a:r>
                        <a:rPr lang="en-US"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r>
                        <a:rPr sz="2400" b="1" dirty="0">
                          <a:solidFill>
                            <a:srgbClr val="5A5F5E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</a:p>
                  </a:txBody>
                  <a:tcPr marL="63500" marR="63500" marT="0" marB="0" anchor="ctr" horzOverflow="overflow">
                    <a:lnL w="6350" cap="flat" cmpd="sng" algn="ctr">
                      <a:solidFill>
                        <a:srgbClr val="CBCBC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3534</Words>
  <Application>Microsoft Office PowerPoint</Application>
  <PresentationFormat>Custom</PresentationFormat>
  <Paragraphs>586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Gill Sans Light</vt:lpstr>
      <vt:lpstr>Helvetica Neue</vt:lpstr>
      <vt:lpstr>Lato</vt:lpstr>
      <vt:lpstr>Lato Black</vt:lpstr>
      <vt:lpstr>Monaco</vt:lpstr>
      <vt:lpstr>Arial</vt:lpstr>
      <vt:lpstr>Courier New</vt:lpstr>
      <vt:lpstr>Lato Light</vt:lpstr>
      <vt:lpstr>Symbol</vt:lpstr>
      <vt:lpstr>Times New Roman</vt:lpstr>
      <vt:lpstr>Showroom</vt:lpstr>
      <vt:lpstr>data wrangling with r</vt:lpstr>
      <vt:lpstr>introductions</vt:lpstr>
      <vt:lpstr>PowerPoint Presentation</vt:lpstr>
      <vt:lpstr>course objectives</vt:lpstr>
      <vt:lpstr>PowerPoint Presentation</vt:lpstr>
      <vt:lpstr>PowerPoint Presentation</vt:lpstr>
      <vt:lpstr>class material</vt:lpstr>
      <vt:lpstr>class grading</vt:lpstr>
      <vt:lpstr>TENTATIVE schedule</vt:lpstr>
      <vt:lpstr>TENTATIVE schedule</vt:lpstr>
      <vt:lpstr>Programming &amp; Analysis</vt:lpstr>
      <vt:lpstr>Programming &amp; Analysis</vt:lpstr>
      <vt:lpstr>questions about the class?</vt:lpstr>
      <vt:lpstr>fundamentals</vt:lpstr>
      <vt:lpstr>OVERVIEW OF the RStudio IDE</vt:lpstr>
      <vt:lpstr>the RStudio CONSOLE</vt:lpstr>
      <vt:lpstr>Your turn!</vt:lpstr>
      <vt:lpstr>Solution</vt:lpstr>
      <vt:lpstr>Solution</vt:lpstr>
      <vt:lpstr>Other fun console stuff</vt:lpstr>
      <vt:lpstr>Storing Objects</vt:lpstr>
      <vt:lpstr>MORE ON Storing Objects</vt:lpstr>
      <vt:lpstr>EVEN MORE ON Storing Objects</vt:lpstr>
      <vt:lpstr>Your turn!</vt:lpstr>
      <vt:lpstr>Solution</vt:lpstr>
      <vt:lpstr>FUNCTIONS</vt:lpstr>
      <vt:lpstr>MORE ON FUNCTION ARGUMENTS</vt:lpstr>
      <vt:lpstr>Getting help</vt:lpstr>
      <vt:lpstr>Your turn!</vt:lpstr>
      <vt:lpstr>Solution</vt:lpstr>
      <vt:lpstr>Scripts</vt:lpstr>
      <vt:lpstr>set your working directory</vt:lpstr>
      <vt:lpstr>Your turn!</vt:lpstr>
      <vt:lpstr>PACKAGES</vt:lpstr>
      <vt:lpstr>INSTALLING Packages</vt:lpstr>
      <vt:lpstr>Your turn!</vt:lpstr>
      <vt:lpstr>Solution</vt:lpstr>
      <vt:lpstr>I installed a package.  Now what?</vt:lpstr>
      <vt:lpstr>LOADING Packages</vt:lpstr>
      <vt:lpstr>Read warnings when loading packages!</vt:lpstr>
      <vt:lpstr>R Objects</vt:lpstr>
      <vt:lpstr>What are atomic vectors?</vt:lpstr>
      <vt:lpstr>What are atomic vectors?</vt:lpstr>
      <vt:lpstr>Creating vectors</vt:lpstr>
      <vt:lpstr>QA Every day! Check vectors</vt:lpstr>
      <vt:lpstr>Your turn!</vt:lpstr>
      <vt:lpstr>Solution</vt:lpstr>
      <vt:lpstr>ATTRIBUTES</vt:lpstr>
      <vt:lpstr>The names ATTRIBUTE</vt:lpstr>
      <vt:lpstr>VECTOR COERCION</vt:lpstr>
      <vt:lpstr>VECTOR COERCION Examples</vt:lpstr>
      <vt:lpstr>FUNDAMENTAL DATA STRUCTURE</vt:lpstr>
      <vt:lpstr>Your turn!</vt:lpstr>
      <vt:lpstr>Solution</vt:lpstr>
      <vt:lpstr>FUNDAMENTAL DATA STRUCTURE</vt:lpstr>
      <vt:lpstr>FUNDAMENTAL DATA STRUCTURE</vt:lpstr>
      <vt:lpstr>FUNDAMENTAL DATA STRUCTURE</vt:lpstr>
      <vt:lpstr>PowerPoint Presentation</vt:lpstr>
      <vt:lpstr>IMPORTING AND EXPORTING DATA</vt:lpstr>
      <vt:lpstr>style guide</vt:lpstr>
      <vt:lpstr>style guide</vt:lpstr>
      <vt:lpstr>style guide</vt:lpstr>
      <vt:lpstr>style guide</vt:lpstr>
      <vt:lpstr>style guide</vt:lpstr>
      <vt:lpstr>style guide</vt:lpstr>
      <vt:lpstr>style guide</vt:lpstr>
      <vt:lpstr>style guide</vt:lpstr>
      <vt:lpstr>style guide</vt:lpstr>
      <vt:lpstr>what to remember</vt:lpstr>
      <vt:lpstr>functions to remember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with r</dc:title>
  <dc:creator>Justin</dc:creator>
  <cp:lastModifiedBy>Tianhai Zu</cp:lastModifiedBy>
  <cp:revision>69</cp:revision>
  <cp:lastPrinted>2019-03-02T18:53:18Z</cp:lastPrinted>
  <dcterms:modified xsi:type="dcterms:W3CDTF">2020-10-12T15:29:05Z</dcterms:modified>
</cp:coreProperties>
</file>